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875" r:id="rId5"/>
    <p:sldMasterId id="2147483906" r:id="rId6"/>
    <p:sldMasterId id="2147483921" r:id="rId7"/>
    <p:sldMasterId id="2147483937" r:id="rId8"/>
    <p:sldMasterId id="2147483952" r:id="rId9"/>
    <p:sldMasterId id="2147483964" r:id="rId10"/>
  </p:sldMasterIdLst>
  <p:notesMasterIdLst>
    <p:notesMasterId r:id="rId103"/>
  </p:notesMasterIdLst>
  <p:handoutMasterIdLst>
    <p:handoutMasterId r:id="rId104"/>
  </p:handoutMasterIdLst>
  <p:sldIdLst>
    <p:sldId id="379" r:id="rId11"/>
    <p:sldId id="406" r:id="rId12"/>
    <p:sldId id="257" r:id="rId13"/>
    <p:sldId id="400" r:id="rId14"/>
    <p:sldId id="269" r:id="rId15"/>
    <p:sldId id="318" r:id="rId16"/>
    <p:sldId id="266" r:id="rId17"/>
    <p:sldId id="270" r:id="rId18"/>
    <p:sldId id="271" r:id="rId19"/>
    <p:sldId id="274" r:id="rId20"/>
    <p:sldId id="279" r:id="rId21"/>
    <p:sldId id="280" r:id="rId22"/>
    <p:sldId id="398" r:id="rId23"/>
    <p:sldId id="281" r:id="rId24"/>
    <p:sldId id="396" r:id="rId25"/>
    <p:sldId id="284" r:id="rId26"/>
    <p:sldId id="285" r:id="rId27"/>
    <p:sldId id="405" r:id="rId28"/>
    <p:sldId id="395" r:id="rId29"/>
    <p:sldId id="286" r:id="rId30"/>
    <p:sldId id="397" r:id="rId31"/>
    <p:sldId id="368" r:id="rId32"/>
    <p:sldId id="287" r:id="rId33"/>
    <p:sldId id="288" r:id="rId34"/>
    <p:sldId id="289" r:id="rId35"/>
    <p:sldId id="290" r:id="rId36"/>
    <p:sldId id="402" r:id="rId37"/>
    <p:sldId id="291" r:id="rId38"/>
    <p:sldId id="264" r:id="rId39"/>
    <p:sldId id="292" r:id="rId40"/>
    <p:sldId id="293" r:id="rId41"/>
    <p:sldId id="294" r:id="rId42"/>
    <p:sldId id="261" r:id="rId43"/>
    <p:sldId id="332" r:id="rId44"/>
    <p:sldId id="333" r:id="rId45"/>
    <p:sldId id="348" r:id="rId46"/>
    <p:sldId id="369" r:id="rId47"/>
    <p:sldId id="334" r:id="rId48"/>
    <p:sldId id="327" r:id="rId49"/>
    <p:sldId id="329" r:id="rId50"/>
    <p:sldId id="330" r:id="rId51"/>
    <p:sldId id="342" r:id="rId52"/>
    <p:sldId id="295" r:id="rId53"/>
    <p:sldId id="401" r:id="rId54"/>
    <p:sldId id="346" r:id="rId55"/>
    <p:sldId id="380" r:id="rId56"/>
    <p:sldId id="317" r:id="rId57"/>
    <p:sldId id="314" r:id="rId58"/>
    <p:sldId id="343" r:id="rId59"/>
    <p:sldId id="345" r:id="rId60"/>
    <p:sldId id="370" r:id="rId61"/>
    <p:sldId id="371" r:id="rId62"/>
    <p:sldId id="372" r:id="rId63"/>
    <p:sldId id="387" r:id="rId64"/>
    <p:sldId id="389" r:id="rId65"/>
    <p:sldId id="386" r:id="rId66"/>
    <p:sldId id="390" r:id="rId67"/>
    <p:sldId id="393" r:id="rId68"/>
    <p:sldId id="391" r:id="rId69"/>
    <p:sldId id="374" r:id="rId70"/>
    <p:sldId id="376" r:id="rId71"/>
    <p:sldId id="381" r:id="rId72"/>
    <p:sldId id="382" r:id="rId73"/>
    <p:sldId id="377" r:id="rId74"/>
    <p:sldId id="378" r:id="rId75"/>
    <p:sldId id="392" r:id="rId76"/>
    <p:sldId id="296" r:id="rId77"/>
    <p:sldId id="297" r:id="rId78"/>
    <p:sldId id="298" r:id="rId79"/>
    <p:sldId id="299" r:id="rId80"/>
    <p:sldId id="303" r:id="rId81"/>
    <p:sldId id="304" r:id="rId82"/>
    <p:sldId id="305" r:id="rId83"/>
    <p:sldId id="349" r:id="rId84"/>
    <p:sldId id="350" r:id="rId85"/>
    <p:sldId id="351" r:id="rId86"/>
    <p:sldId id="352" r:id="rId87"/>
    <p:sldId id="353" r:id="rId88"/>
    <p:sldId id="258" r:id="rId89"/>
    <p:sldId id="365" r:id="rId90"/>
    <p:sldId id="362" r:id="rId91"/>
    <p:sldId id="364" r:id="rId92"/>
    <p:sldId id="335" r:id="rId93"/>
    <p:sldId id="336" r:id="rId94"/>
    <p:sldId id="337" r:id="rId95"/>
    <p:sldId id="338" r:id="rId96"/>
    <p:sldId id="339" r:id="rId97"/>
    <p:sldId id="340" r:id="rId98"/>
    <p:sldId id="341" r:id="rId99"/>
    <p:sldId id="384" r:id="rId100"/>
    <p:sldId id="385" r:id="rId101"/>
    <p:sldId id="383" r:id="rId102"/>
  </p:sldIdLst>
  <p:sldSz cx="14630400" cy="82296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292929"/>
        </a:solidFill>
        <a:latin typeface="Arial" charset="0"/>
        <a:ea typeface="ＭＳ Ｐゴシック" pitchFamily="34" charset="-128"/>
        <a:cs typeface="Arial" charset="0"/>
      </a:defRPr>
    </a:lvl1pPr>
    <a:lvl2pPr marL="652235" indent="-195193" algn="l" rtl="0" fontAlgn="base">
      <a:spcBef>
        <a:spcPct val="0"/>
      </a:spcBef>
      <a:spcAft>
        <a:spcPct val="0"/>
      </a:spcAft>
      <a:defRPr sz="2000" kern="1200">
        <a:solidFill>
          <a:srgbClr val="292929"/>
        </a:solidFill>
        <a:latin typeface="Arial" charset="0"/>
        <a:ea typeface="ＭＳ Ｐゴシック" pitchFamily="34" charset="-128"/>
        <a:cs typeface="Arial" charset="0"/>
      </a:defRPr>
    </a:lvl2pPr>
    <a:lvl3pPr marL="1304470" indent="-390386" algn="l" rtl="0" fontAlgn="base">
      <a:spcBef>
        <a:spcPct val="0"/>
      </a:spcBef>
      <a:spcAft>
        <a:spcPct val="0"/>
      </a:spcAft>
      <a:defRPr sz="2000" kern="1200">
        <a:solidFill>
          <a:srgbClr val="292929"/>
        </a:solidFill>
        <a:latin typeface="Arial" charset="0"/>
        <a:ea typeface="ＭＳ Ｐゴシック" pitchFamily="34" charset="-128"/>
        <a:cs typeface="Arial" charset="0"/>
      </a:defRPr>
    </a:lvl3pPr>
    <a:lvl4pPr marL="1958294" indent="-587166" algn="l" rtl="0" fontAlgn="base">
      <a:spcBef>
        <a:spcPct val="0"/>
      </a:spcBef>
      <a:spcAft>
        <a:spcPct val="0"/>
      </a:spcAft>
      <a:defRPr sz="2000" kern="1200">
        <a:solidFill>
          <a:srgbClr val="292929"/>
        </a:solidFill>
        <a:latin typeface="Arial" charset="0"/>
        <a:ea typeface="ＭＳ Ｐゴシック" pitchFamily="34" charset="-128"/>
        <a:cs typeface="Arial" charset="0"/>
      </a:defRPr>
    </a:lvl4pPr>
    <a:lvl5pPr marL="2610528" indent="-782359" algn="l" rtl="0" fontAlgn="base">
      <a:spcBef>
        <a:spcPct val="0"/>
      </a:spcBef>
      <a:spcAft>
        <a:spcPct val="0"/>
      </a:spcAft>
      <a:defRPr sz="2000" kern="1200">
        <a:solidFill>
          <a:srgbClr val="292929"/>
        </a:solidFill>
        <a:latin typeface="Arial" charset="0"/>
        <a:ea typeface="ＭＳ Ｐゴシック" pitchFamily="34" charset="-128"/>
        <a:cs typeface="Arial" charset="0"/>
      </a:defRPr>
    </a:lvl5pPr>
    <a:lvl6pPr marL="2285200" algn="l" defTabSz="914080" rtl="0" eaLnBrk="1" latinLnBrk="0" hangingPunct="1">
      <a:defRPr sz="2000" kern="1200">
        <a:solidFill>
          <a:srgbClr val="292929"/>
        </a:solidFill>
        <a:latin typeface="Arial" charset="0"/>
        <a:ea typeface="ＭＳ Ｐゴシック" pitchFamily="34" charset="-128"/>
        <a:cs typeface="Arial" charset="0"/>
      </a:defRPr>
    </a:lvl6pPr>
    <a:lvl7pPr marL="2742240" algn="l" defTabSz="914080" rtl="0" eaLnBrk="1" latinLnBrk="0" hangingPunct="1">
      <a:defRPr sz="2000" kern="1200">
        <a:solidFill>
          <a:srgbClr val="292929"/>
        </a:solidFill>
        <a:latin typeface="Arial" charset="0"/>
        <a:ea typeface="ＭＳ Ｐゴシック" pitchFamily="34" charset="-128"/>
        <a:cs typeface="Arial" charset="0"/>
      </a:defRPr>
    </a:lvl7pPr>
    <a:lvl8pPr marL="3199280" algn="l" defTabSz="914080" rtl="0" eaLnBrk="1" latinLnBrk="0" hangingPunct="1">
      <a:defRPr sz="2000" kern="1200">
        <a:solidFill>
          <a:srgbClr val="292929"/>
        </a:solidFill>
        <a:latin typeface="Arial" charset="0"/>
        <a:ea typeface="ＭＳ Ｐゴシック" pitchFamily="34" charset="-128"/>
        <a:cs typeface="Arial" charset="0"/>
      </a:defRPr>
    </a:lvl8pPr>
    <a:lvl9pPr marL="3656320" algn="l" defTabSz="914080" rtl="0" eaLnBrk="1" latinLnBrk="0" hangingPunct="1">
      <a:defRPr sz="2000" kern="1200">
        <a:solidFill>
          <a:srgbClr val="292929"/>
        </a:solidFill>
        <a:latin typeface="Arial" charset="0"/>
        <a:ea typeface="ＭＳ Ｐゴシック" pitchFamily="34" charset="-128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2DD9"/>
    <a:srgbClr val="4B71FF"/>
    <a:srgbClr val="CC3300"/>
    <a:srgbClr val="408F3A"/>
    <a:srgbClr val="FFFF99"/>
    <a:srgbClr val="5418C3"/>
    <a:srgbClr val="D69D3D"/>
    <a:srgbClr val="36963C"/>
    <a:srgbClr val="FFFF66"/>
    <a:srgbClr val="C889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7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1" y="53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slide" Target="slides/slide79.xml"/><Relationship Id="rId16" Type="http://schemas.openxmlformats.org/officeDocument/2006/relationships/slide" Target="slides/slide6.xml"/><Relationship Id="rId107" Type="http://schemas.openxmlformats.org/officeDocument/2006/relationships/theme" Target="theme/theme1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102" Type="http://schemas.openxmlformats.org/officeDocument/2006/relationships/slide" Target="slides/slide92.xml"/><Relationship Id="rId5" Type="http://schemas.openxmlformats.org/officeDocument/2006/relationships/slideMaster" Target="slideMasters/slideMaster1.xml"/><Relationship Id="rId90" Type="http://schemas.openxmlformats.org/officeDocument/2006/relationships/slide" Target="slides/slide80.xml"/><Relationship Id="rId95" Type="http://schemas.openxmlformats.org/officeDocument/2006/relationships/slide" Target="slides/slide85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59" Type="http://schemas.openxmlformats.org/officeDocument/2006/relationships/slide" Target="slides/slide49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91" Type="http://schemas.openxmlformats.org/officeDocument/2006/relationships/slide" Target="slides/slide81.xml"/><Relationship Id="rId96" Type="http://schemas.openxmlformats.org/officeDocument/2006/relationships/slide" Target="slides/slide8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6" Type="http://schemas.openxmlformats.org/officeDocument/2006/relationships/viewProps" Target="viewProps.xml"/><Relationship Id="rId10" Type="http://schemas.openxmlformats.org/officeDocument/2006/relationships/slideMaster" Target="slideMasters/slideMaster6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94" Type="http://schemas.openxmlformats.org/officeDocument/2006/relationships/slide" Target="slides/slide84.xml"/><Relationship Id="rId99" Type="http://schemas.openxmlformats.org/officeDocument/2006/relationships/slide" Target="slides/slide89.xml"/><Relationship Id="rId101" Type="http://schemas.openxmlformats.org/officeDocument/2006/relationships/slide" Target="slides/slide9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97" Type="http://schemas.openxmlformats.org/officeDocument/2006/relationships/slide" Target="slides/slide87.xml"/><Relationship Id="rId104" Type="http://schemas.openxmlformats.org/officeDocument/2006/relationships/handoutMaster" Target="handoutMasters/handoutMaster1.xml"/><Relationship Id="rId7" Type="http://schemas.openxmlformats.org/officeDocument/2006/relationships/slideMaster" Target="slideMasters/slideMaster3.xml"/><Relationship Id="rId71" Type="http://schemas.openxmlformats.org/officeDocument/2006/relationships/slide" Target="slides/slide61.xml"/><Relationship Id="rId92" Type="http://schemas.openxmlformats.org/officeDocument/2006/relationships/slide" Target="slides/slide82.xml"/><Relationship Id="rId2" Type="http://schemas.openxmlformats.org/officeDocument/2006/relationships/customXml" Target="../customXml/item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slide" Target="slides/slide77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56" Type="http://schemas.openxmlformats.org/officeDocument/2006/relationships/slide" Target="slides/slide46.xml"/><Relationship Id="rId77" Type="http://schemas.openxmlformats.org/officeDocument/2006/relationships/slide" Target="slides/slide67.xml"/><Relationship Id="rId100" Type="http://schemas.openxmlformats.org/officeDocument/2006/relationships/slide" Target="slides/slide90.xml"/><Relationship Id="rId105" Type="http://schemas.openxmlformats.org/officeDocument/2006/relationships/presProps" Target="presProps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93" Type="http://schemas.openxmlformats.org/officeDocument/2006/relationships/slide" Target="slides/slide83.xml"/><Relationship Id="rId98" Type="http://schemas.openxmlformats.org/officeDocument/2006/relationships/slide" Target="slides/slide88.xml"/><Relationship Id="rId3" Type="http://schemas.openxmlformats.org/officeDocument/2006/relationships/customXml" Target="../customXml/item3.xml"/><Relationship Id="rId25" Type="http://schemas.openxmlformats.org/officeDocument/2006/relationships/slide" Target="slides/slide15.xml"/><Relationship Id="rId46" Type="http://schemas.openxmlformats.org/officeDocument/2006/relationships/slide" Target="slides/slide36.xml"/><Relationship Id="rId67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sz="10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Header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2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#</a:t>
            </a:r>
            <a:r>
              <a:rPr lang="en-US" sz="700"/>
              <a:t>#SASGF13</a:t>
            </a:r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 sz="600"/>
          </a:p>
          <a:p>
            <a:pPr>
              <a:defRPr/>
            </a:pPr>
            <a:r>
              <a:rPr lang="en-US" sz="600"/>
              <a:t>Copyright © 2013, SAS Institute Inc. All rights reserved.</a:t>
            </a:r>
            <a:endParaRPr lang="en-US" sz="800">
              <a:latin typeface="Times New Roman" pitchFamily="18" charset="0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  <a:cs typeface="+mn-cs"/>
              </a:defRPr>
            </a:lvl1pPr>
          </a:lstStyle>
          <a:p>
            <a:pPr>
              <a:defRPr/>
            </a:pPr>
            <a:fld id="{0A6F2320-D3DF-4F63-93FC-77D4A71A8C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426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sz="10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8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#SASGF13</a:t>
            </a:r>
          </a:p>
          <a:p>
            <a:pPr>
              <a:defRPr/>
            </a:pPr>
            <a:endParaRPr lang="en-US" sz="600"/>
          </a:p>
          <a:p>
            <a:pPr>
              <a:defRPr/>
            </a:pPr>
            <a:r>
              <a:rPr lang="en-US" sz="600"/>
              <a:t>Copyright © 2013, SAS Institute Inc. All rights reserved.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  <a:cs typeface="+mn-cs"/>
              </a:defRPr>
            </a:lvl1pPr>
          </a:lstStyle>
          <a:p>
            <a:pPr>
              <a:defRPr/>
            </a:pPr>
            <a:fld id="{F6CE6C45-14F3-42E0-BAD7-0C5DDFBC7D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3956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pitchFamily="34" charset="0"/>
        <a:ea typeface="ＭＳ Ｐゴシック" pitchFamily="-112" charset="-128"/>
        <a:cs typeface="Arial" pitchFamily="34" charset="0"/>
      </a:defRPr>
    </a:lvl1pPr>
    <a:lvl2pPr marL="65223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pitchFamily="34" charset="0"/>
        <a:ea typeface="ＭＳ Ｐゴシック" pitchFamily="-112" charset="-128"/>
        <a:cs typeface="Arial" pitchFamily="34" charset="0"/>
      </a:defRPr>
    </a:lvl2pPr>
    <a:lvl3pPr marL="130447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pitchFamily="34" charset="0"/>
        <a:ea typeface="ＭＳ Ｐゴシック" pitchFamily="-112" charset="-128"/>
        <a:cs typeface="Arial" pitchFamily="34" charset="0"/>
      </a:defRPr>
    </a:lvl3pPr>
    <a:lvl4pPr marL="1958294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pitchFamily="34" charset="0"/>
        <a:ea typeface="ＭＳ Ｐゴシック" pitchFamily="-112" charset="-128"/>
        <a:cs typeface="Arial" pitchFamily="34" charset="0"/>
      </a:defRPr>
    </a:lvl4pPr>
    <a:lvl5pPr marL="261052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pitchFamily="18" charset="0"/>
        <a:ea typeface="ＭＳ Ｐゴシック" pitchFamily="-112" charset="-128"/>
        <a:cs typeface="+mn-cs"/>
      </a:defRPr>
    </a:lvl5pPr>
    <a:lvl6pPr marL="3264408" algn="l" defTabSz="130576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7291" algn="l" defTabSz="130576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0171" algn="l" defTabSz="130576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3055" algn="l" defTabSz="130576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z="600"/>
              <a:t>Copyright © 2010, SAS Institute Inc. All rights reserved.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50105F-BB4D-4DE0-AED6-044AF985F135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3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z="600"/>
              <a:t>Copyright © 2010, SAS Institute Inc. All rights reserved.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50105F-BB4D-4DE0-AED6-044AF985F135}" type="slidenum">
              <a:rPr lang="en-US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181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#SASGF13</a:t>
            </a:r>
          </a:p>
          <a:p>
            <a:pPr>
              <a:defRPr/>
            </a:pPr>
            <a:endParaRPr lang="en-US" sz="600"/>
          </a:p>
          <a:p>
            <a:pPr>
              <a:defRPr/>
            </a:pPr>
            <a:r>
              <a:rPr lang="en-US" sz="600"/>
              <a:t>Copyright © 2013, SAS Institute Inc. All rights reserved.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6CE6C45-14F3-42E0-BAD7-0C5DDFBC7D6B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25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6" name="Rectangle 44"/>
          <p:cNvSpPr>
            <a:spLocks noGrp="1" noChangeArrowheads="1"/>
          </p:cNvSpPr>
          <p:nvPr>
            <p:ph type="ctrTitle" sz="quarter"/>
          </p:nvPr>
        </p:nvSpPr>
        <p:spPr>
          <a:xfrm>
            <a:off x="5769746" y="2369365"/>
            <a:ext cx="8665880" cy="681104"/>
          </a:xfrm>
        </p:spPr>
        <p:txBody>
          <a:bodyPr anchor="b">
            <a:spAutoFit/>
          </a:bodyPr>
          <a:lstStyle>
            <a:lvl1pPr>
              <a:defRPr sz="4300" b="1" i="0" spc="0">
                <a:solidFill>
                  <a:srgbClr val="151A5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597" name="Rectangle 4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770632" y="3175739"/>
            <a:ext cx="6096000" cy="555813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lang="en-US" sz="2900" b="1" i="0" spc="0" smtClean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182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Closing Slide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1997086" y="4114807"/>
            <a:ext cx="10912475" cy="43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575" tIns="65288" rIns="130575" bIns="65288">
            <a:spAutoFit/>
          </a:bodyPr>
          <a:lstStyle>
            <a:lvl1pPr eaLnBrk="0" hangingPunct="0">
              <a:defRPr sz="2000">
                <a:solidFill>
                  <a:srgbClr val="292929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292929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292929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292929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292929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292929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292929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292929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292929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31520" y="1920245"/>
            <a:ext cx="6461760" cy="33581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5"/>
            <a:ext cx="6461760" cy="33581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731520" y="7494270"/>
            <a:ext cx="3413760" cy="571500"/>
          </a:xfrm>
          <a:prstGeom prst="rect">
            <a:avLst/>
          </a:prstGeom>
          <a:ln/>
        </p:spPr>
        <p:txBody>
          <a:bodyPr lIns="130575" tIns="65288" rIns="130575" bIns="65288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998720" y="7494270"/>
            <a:ext cx="4632960" cy="571500"/>
          </a:xfrm>
          <a:prstGeom prst="rect">
            <a:avLst/>
          </a:prstGeom>
          <a:ln/>
        </p:spPr>
        <p:txBody>
          <a:bodyPr lIns="130575" tIns="65288" rIns="130575" bIns="65288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485120" y="7494270"/>
            <a:ext cx="3413760" cy="571500"/>
          </a:xfrm>
          <a:prstGeom prst="rect">
            <a:avLst/>
          </a:prstGeom>
          <a:ln/>
        </p:spPr>
        <p:txBody>
          <a:bodyPr lIns="130575" tIns="65288" rIns="130575" bIns="65288"/>
          <a:lstStyle>
            <a:lvl1pPr>
              <a:defRPr/>
            </a:lvl1pPr>
          </a:lstStyle>
          <a:p>
            <a:pPr>
              <a:defRPr/>
            </a:pPr>
            <a:fld id="{96DBD6DC-2D0F-4E0C-A014-AA1E1A706E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91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31520" y="329567"/>
            <a:ext cx="13167360" cy="28872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31520" y="7494270"/>
            <a:ext cx="3413760" cy="571500"/>
          </a:xfrm>
          <a:prstGeom prst="rect">
            <a:avLst/>
          </a:prstGeom>
          <a:ln/>
        </p:spPr>
        <p:txBody>
          <a:bodyPr lIns="130582" tIns="65292" rIns="130582" bIns="65292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998720" y="7494270"/>
            <a:ext cx="4632960" cy="571500"/>
          </a:xfrm>
          <a:prstGeom prst="rect">
            <a:avLst/>
          </a:prstGeom>
          <a:ln/>
        </p:spPr>
        <p:txBody>
          <a:bodyPr lIns="130582" tIns="65292" rIns="130582" bIns="65292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485120" y="7494270"/>
            <a:ext cx="3413760" cy="571500"/>
          </a:xfrm>
          <a:prstGeom prst="rect">
            <a:avLst/>
          </a:prstGeom>
          <a:ln/>
        </p:spPr>
        <p:txBody>
          <a:bodyPr lIns="130582" tIns="65292" rIns="130582" bIns="65292"/>
          <a:lstStyle>
            <a:lvl1pPr>
              <a:defRPr/>
            </a:lvl1pPr>
          </a:lstStyle>
          <a:p>
            <a:pPr>
              <a:defRPr/>
            </a:pPr>
            <a:fld id="{ED09869D-07E8-4E33-A72E-F63875FDFF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79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4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652880" indent="0" algn="ctr">
              <a:buNone/>
              <a:defRPr/>
            </a:lvl2pPr>
            <a:lvl3pPr marL="1305765" indent="0" algn="ctr">
              <a:buNone/>
              <a:defRPr/>
            </a:lvl3pPr>
            <a:lvl4pPr marL="1958648" indent="0" algn="ctr">
              <a:buNone/>
              <a:defRPr/>
            </a:lvl4pPr>
            <a:lvl5pPr marL="2611531" indent="0" algn="ctr">
              <a:buNone/>
              <a:defRPr/>
            </a:lvl5pPr>
            <a:lvl6pPr marL="3264408" indent="0" algn="ctr">
              <a:buNone/>
              <a:defRPr/>
            </a:lvl6pPr>
            <a:lvl7pPr marL="3917291" indent="0" algn="ctr">
              <a:buNone/>
              <a:defRPr/>
            </a:lvl7pPr>
            <a:lvl8pPr marL="4570171" indent="0" algn="ctr">
              <a:buNone/>
              <a:defRPr/>
            </a:lvl8pPr>
            <a:lvl9pPr marL="522305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CEE3F8-9C80-407A-83C7-B92D63FEDAA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800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B3583-DB7D-4A18-BC00-D083CC1B174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279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4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/>
            </a:lvl1pPr>
            <a:lvl2pPr marL="652880" indent="0">
              <a:buNone/>
              <a:defRPr sz="2600"/>
            </a:lvl2pPr>
            <a:lvl3pPr marL="1305765" indent="0">
              <a:buNone/>
              <a:defRPr sz="2300"/>
            </a:lvl3pPr>
            <a:lvl4pPr marL="1958648" indent="0">
              <a:buNone/>
              <a:defRPr sz="2000"/>
            </a:lvl4pPr>
            <a:lvl5pPr marL="2611531" indent="0">
              <a:buNone/>
              <a:defRPr sz="2000"/>
            </a:lvl5pPr>
            <a:lvl6pPr marL="3264408" indent="0">
              <a:buNone/>
              <a:defRPr sz="2000"/>
            </a:lvl6pPr>
            <a:lvl7pPr marL="3917291" indent="0">
              <a:buNone/>
              <a:defRPr sz="2000"/>
            </a:lvl7pPr>
            <a:lvl8pPr marL="4570171" indent="0">
              <a:buNone/>
              <a:defRPr sz="2000"/>
            </a:lvl8pPr>
            <a:lvl9pPr marL="5223055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191EC-29A0-4ADB-8867-1CB02B6BCC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486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D32E1-A42A-4BDE-8C0D-67BD3736730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23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2880" indent="0">
              <a:buNone/>
              <a:defRPr sz="2900" b="1"/>
            </a:lvl2pPr>
            <a:lvl3pPr marL="1305765" indent="0">
              <a:buNone/>
              <a:defRPr sz="2600" b="1"/>
            </a:lvl3pPr>
            <a:lvl4pPr marL="1958648" indent="0">
              <a:buNone/>
              <a:defRPr sz="2300" b="1"/>
            </a:lvl4pPr>
            <a:lvl5pPr marL="2611531" indent="0">
              <a:buNone/>
              <a:defRPr sz="2300" b="1"/>
            </a:lvl5pPr>
            <a:lvl6pPr marL="3264408" indent="0">
              <a:buNone/>
              <a:defRPr sz="2300" b="1"/>
            </a:lvl6pPr>
            <a:lvl7pPr marL="3917291" indent="0">
              <a:buNone/>
              <a:defRPr sz="2300" b="1"/>
            </a:lvl7pPr>
            <a:lvl8pPr marL="4570171" indent="0">
              <a:buNone/>
              <a:defRPr sz="2300" b="1"/>
            </a:lvl8pPr>
            <a:lvl9pPr marL="5223055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2880" indent="0">
              <a:buNone/>
              <a:defRPr sz="2900" b="1"/>
            </a:lvl2pPr>
            <a:lvl3pPr marL="1305765" indent="0">
              <a:buNone/>
              <a:defRPr sz="2600" b="1"/>
            </a:lvl3pPr>
            <a:lvl4pPr marL="1958648" indent="0">
              <a:buNone/>
              <a:defRPr sz="2300" b="1"/>
            </a:lvl4pPr>
            <a:lvl5pPr marL="2611531" indent="0">
              <a:buNone/>
              <a:defRPr sz="2300" b="1"/>
            </a:lvl5pPr>
            <a:lvl6pPr marL="3264408" indent="0">
              <a:buNone/>
              <a:defRPr sz="2300" b="1"/>
            </a:lvl6pPr>
            <a:lvl7pPr marL="3917291" indent="0">
              <a:buNone/>
              <a:defRPr sz="2300" b="1"/>
            </a:lvl7pPr>
            <a:lvl8pPr marL="4570171" indent="0">
              <a:buNone/>
              <a:defRPr sz="2300" b="1"/>
            </a:lvl8pPr>
            <a:lvl9pPr marL="5223055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BF8E3-65C2-4E12-8195-1A37DDD5F9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447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04B631-3FEF-4E66-9AD3-A7215600BB6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938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165B6B-521F-4DCA-81E9-24AA62F2CA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086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69D3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079" y="1087357"/>
            <a:ext cx="13121640" cy="288728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buFont typeface="Wingdings" pitchFamily="2" charset="2"/>
              <a:buChar char="§"/>
              <a:defRPr/>
            </a:lvl2pPr>
            <a:lvl3pPr>
              <a:buClr>
                <a:schemeClr val="accent2"/>
              </a:buClr>
              <a:buFont typeface="Arial" pitchFamily="34" charset="0"/>
              <a:buChar char="»"/>
              <a:defRPr/>
            </a:lvl3pPr>
            <a:lvl4pPr>
              <a:buClr>
                <a:schemeClr val="accent2"/>
              </a:buClr>
              <a:buFont typeface="Arial" pitchFamily="34" charset="0"/>
              <a:buChar char="»"/>
              <a:defRPr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48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32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32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2880" indent="0">
              <a:buNone/>
              <a:defRPr sz="1700"/>
            </a:lvl2pPr>
            <a:lvl3pPr marL="1305765" indent="0">
              <a:buNone/>
              <a:defRPr sz="1400"/>
            </a:lvl3pPr>
            <a:lvl4pPr marL="1958648" indent="0">
              <a:buNone/>
              <a:defRPr sz="1300"/>
            </a:lvl4pPr>
            <a:lvl5pPr marL="2611531" indent="0">
              <a:buNone/>
              <a:defRPr sz="1300"/>
            </a:lvl5pPr>
            <a:lvl6pPr marL="3264408" indent="0">
              <a:buNone/>
              <a:defRPr sz="1300"/>
            </a:lvl6pPr>
            <a:lvl7pPr marL="3917291" indent="0">
              <a:buNone/>
              <a:defRPr sz="1300"/>
            </a:lvl7pPr>
            <a:lvl8pPr marL="4570171" indent="0">
              <a:buNone/>
              <a:defRPr sz="1300"/>
            </a:lvl8pPr>
            <a:lvl9pPr marL="5223055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44BC6-D4C8-4DB5-A009-640BDA9D6A0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913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2880" indent="0">
              <a:buNone/>
              <a:defRPr sz="4000"/>
            </a:lvl2pPr>
            <a:lvl3pPr marL="1305765" indent="0">
              <a:buNone/>
              <a:defRPr sz="3400"/>
            </a:lvl3pPr>
            <a:lvl4pPr marL="1958648" indent="0">
              <a:buNone/>
              <a:defRPr sz="2900"/>
            </a:lvl4pPr>
            <a:lvl5pPr marL="2611531" indent="0">
              <a:buNone/>
              <a:defRPr sz="2900"/>
            </a:lvl5pPr>
            <a:lvl6pPr marL="3264408" indent="0">
              <a:buNone/>
              <a:defRPr sz="2900"/>
            </a:lvl6pPr>
            <a:lvl7pPr marL="3917291" indent="0">
              <a:buNone/>
              <a:defRPr sz="2900"/>
            </a:lvl7pPr>
            <a:lvl8pPr marL="4570171" indent="0">
              <a:buNone/>
              <a:defRPr sz="2900"/>
            </a:lvl8pPr>
            <a:lvl9pPr marL="5223055" indent="0">
              <a:buNone/>
              <a:defRPr sz="29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2880" indent="0">
              <a:buNone/>
              <a:defRPr sz="1700"/>
            </a:lvl2pPr>
            <a:lvl3pPr marL="1305765" indent="0">
              <a:buNone/>
              <a:defRPr sz="1400"/>
            </a:lvl3pPr>
            <a:lvl4pPr marL="1958648" indent="0">
              <a:buNone/>
              <a:defRPr sz="1300"/>
            </a:lvl4pPr>
            <a:lvl5pPr marL="2611531" indent="0">
              <a:buNone/>
              <a:defRPr sz="1300"/>
            </a:lvl5pPr>
            <a:lvl6pPr marL="3264408" indent="0">
              <a:buNone/>
              <a:defRPr sz="1300"/>
            </a:lvl6pPr>
            <a:lvl7pPr marL="3917291" indent="0">
              <a:buNone/>
              <a:defRPr sz="1300"/>
            </a:lvl7pPr>
            <a:lvl8pPr marL="4570171" indent="0">
              <a:buNone/>
              <a:defRPr sz="1300"/>
            </a:lvl8pPr>
            <a:lvl9pPr marL="5223055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D8210D-D4FA-4F1A-86BC-5B92653455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4266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16138-740E-4969-AC69-A310DBD740C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381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1AE93-D957-4EBF-9966-5B452A93B3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466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0C66F2-651C-40CE-AD5B-79D535B9459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9082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7437120" y="1920240"/>
            <a:ext cx="6461760" cy="2623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37120" y="4726306"/>
            <a:ext cx="6461760" cy="2625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96164D-73F6-4340-8FDA-59544316AB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754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31520" y="329566"/>
            <a:ext cx="13167360" cy="7021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09869D-07E8-4E33-A72E-F63875FDFFA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6419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4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652913" indent="0" algn="ctr">
              <a:buNone/>
              <a:defRPr/>
            </a:lvl2pPr>
            <a:lvl3pPr marL="1305830" indent="0" algn="ctr">
              <a:buNone/>
              <a:defRPr/>
            </a:lvl3pPr>
            <a:lvl4pPr marL="1958745" indent="0" algn="ctr">
              <a:buNone/>
              <a:defRPr/>
            </a:lvl4pPr>
            <a:lvl5pPr marL="2611661" indent="0" algn="ctr">
              <a:buNone/>
              <a:defRPr/>
            </a:lvl5pPr>
            <a:lvl6pPr marL="3264572" indent="0" algn="ctr">
              <a:buNone/>
              <a:defRPr/>
            </a:lvl6pPr>
            <a:lvl7pPr marL="3917487" indent="0" algn="ctr">
              <a:buNone/>
              <a:defRPr/>
            </a:lvl7pPr>
            <a:lvl8pPr marL="4570400" indent="0" algn="ctr">
              <a:buNone/>
              <a:defRPr/>
            </a:lvl8pPr>
            <a:lvl9pPr marL="522331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CEE3F8-9C80-407A-83C7-B92D63FEDAA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6137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B3583-DB7D-4A18-BC00-D083CC1B174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5013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4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/>
            </a:lvl1pPr>
            <a:lvl2pPr marL="652913" indent="0">
              <a:buNone/>
              <a:defRPr sz="2600"/>
            </a:lvl2pPr>
            <a:lvl3pPr marL="1305830" indent="0">
              <a:buNone/>
              <a:defRPr sz="2300"/>
            </a:lvl3pPr>
            <a:lvl4pPr marL="1958745" indent="0">
              <a:buNone/>
              <a:defRPr sz="2000"/>
            </a:lvl4pPr>
            <a:lvl5pPr marL="2611661" indent="0">
              <a:buNone/>
              <a:defRPr sz="2000"/>
            </a:lvl5pPr>
            <a:lvl6pPr marL="3264572" indent="0">
              <a:buNone/>
              <a:defRPr sz="2000"/>
            </a:lvl6pPr>
            <a:lvl7pPr marL="3917487" indent="0">
              <a:buNone/>
              <a:defRPr sz="2000"/>
            </a:lvl7pPr>
            <a:lvl8pPr marL="4570400" indent="0">
              <a:buNone/>
              <a:defRPr sz="2000"/>
            </a:lvl8pPr>
            <a:lvl9pPr marL="5223315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191EC-29A0-4ADB-8867-1CB02B6BCC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558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69D3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218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D32E1-A42A-4BDE-8C0D-67BD3736730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9464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2913" indent="0">
              <a:buNone/>
              <a:defRPr sz="2900" b="1"/>
            </a:lvl2pPr>
            <a:lvl3pPr marL="1305830" indent="0">
              <a:buNone/>
              <a:defRPr sz="2600" b="1"/>
            </a:lvl3pPr>
            <a:lvl4pPr marL="1958745" indent="0">
              <a:buNone/>
              <a:defRPr sz="2300" b="1"/>
            </a:lvl4pPr>
            <a:lvl5pPr marL="2611661" indent="0">
              <a:buNone/>
              <a:defRPr sz="2300" b="1"/>
            </a:lvl5pPr>
            <a:lvl6pPr marL="3264572" indent="0">
              <a:buNone/>
              <a:defRPr sz="2300" b="1"/>
            </a:lvl6pPr>
            <a:lvl7pPr marL="3917487" indent="0">
              <a:buNone/>
              <a:defRPr sz="2300" b="1"/>
            </a:lvl7pPr>
            <a:lvl8pPr marL="4570400" indent="0">
              <a:buNone/>
              <a:defRPr sz="2300" b="1"/>
            </a:lvl8pPr>
            <a:lvl9pPr marL="5223315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2913" indent="0">
              <a:buNone/>
              <a:defRPr sz="2900" b="1"/>
            </a:lvl2pPr>
            <a:lvl3pPr marL="1305830" indent="0">
              <a:buNone/>
              <a:defRPr sz="2600" b="1"/>
            </a:lvl3pPr>
            <a:lvl4pPr marL="1958745" indent="0">
              <a:buNone/>
              <a:defRPr sz="2300" b="1"/>
            </a:lvl4pPr>
            <a:lvl5pPr marL="2611661" indent="0">
              <a:buNone/>
              <a:defRPr sz="2300" b="1"/>
            </a:lvl5pPr>
            <a:lvl6pPr marL="3264572" indent="0">
              <a:buNone/>
              <a:defRPr sz="2300" b="1"/>
            </a:lvl6pPr>
            <a:lvl7pPr marL="3917487" indent="0">
              <a:buNone/>
              <a:defRPr sz="2300" b="1"/>
            </a:lvl7pPr>
            <a:lvl8pPr marL="4570400" indent="0">
              <a:buNone/>
              <a:defRPr sz="2300" b="1"/>
            </a:lvl8pPr>
            <a:lvl9pPr marL="5223315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BF8E3-65C2-4E12-8195-1A37DDD5F9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1782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04B631-3FEF-4E66-9AD3-A7215600BB6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3077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165B6B-521F-4DCA-81E9-24AA62F2CA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3623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30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30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2913" indent="0">
              <a:buNone/>
              <a:defRPr sz="1700"/>
            </a:lvl2pPr>
            <a:lvl3pPr marL="1305830" indent="0">
              <a:buNone/>
              <a:defRPr sz="1400"/>
            </a:lvl3pPr>
            <a:lvl4pPr marL="1958745" indent="0">
              <a:buNone/>
              <a:defRPr sz="1300"/>
            </a:lvl4pPr>
            <a:lvl5pPr marL="2611661" indent="0">
              <a:buNone/>
              <a:defRPr sz="1300"/>
            </a:lvl5pPr>
            <a:lvl6pPr marL="3264572" indent="0">
              <a:buNone/>
              <a:defRPr sz="1300"/>
            </a:lvl6pPr>
            <a:lvl7pPr marL="3917487" indent="0">
              <a:buNone/>
              <a:defRPr sz="1300"/>
            </a:lvl7pPr>
            <a:lvl8pPr marL="4570400" indent="0">
              <a:buNone/>
              <a:defRPr sz="1300"/>
            </a:lvl8pPr>
            <a:lvl9pPr marL="5223315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44BC6-D4C8-4DB5-A009-640BDA9D6A0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573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2913" indent="0">
              <a:buNone/>
              <a:defRPr sz="4000"/>
            </a:lvl2pPr>
            <a:lvl3pPr marL="1305830" indent="0">
              <a:buNone/>
              <a:defRPr sz="3400"/>
            </a:lvl3pPr>
            <a:lvl4pPr marL="1958745" indent="0">
              <a:buNone/>
              <a:defRPr sz="2900"/>
            </a:lvl4pPr>
            <a:lvl5pPr marL="2611661" indent="0">
              <a:buNone/>
              <a:defRPr sz="2900"/>
            </a:lvl5pPr>
            <a:lvl6pPr marL="3264572" indent="0">
              <a:buNone/>
              <a:defRPr sz="2900"/>
            </a:lvl6pPr>
            <a:lvl7pPr marL="3917487" indent="0">
              <a:buNone/>
              <a:defRPr sz="2900"/>
            </a:lvl7pPr>
            <a:lvl8pPr marL="4570400" indent="0">
              <a:buNone/>
              <a:defRPr sz="2900"/>
            </a:lvl8pPr>
            <a:lvl9pPr marL="5223315" indent="0">
              <a:buNone/>
              <a:defRPr sz="29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2913" indent="0">
              <a:buNone/>
              <a:defRPr sz="1700"/>
            </a:lvl2pPr>
            <a:lvl3pPr marL="1305830" indent="0">
              <a:buNone/>
              <a:defRPr sz="1400"/>
            </a:lvl3pPr>
            <a:lvl4pPr marL="1958745" indent="0">
              <a:buNone/>
              <a:defRPr sz="1300"/>
            </a:lvl4pPr>
            <a:lvl5pPr marL="2611661" indent="0">
              <a:buNone/>
              <a:defRPr sz="1300"/>
            </a:lvl5pPr>
            <a:lvl6pPr marL="3264572" indent="0">
              <a:buNone/>
              <a:defRPr sz="1300"/>
            </a:lvl6pPr>
            <a:lvl7pPr marL="3917487" indent="0">
              <a:buNone/>
              <a:defRPr sz="1300"/>
            </a:lvl7pPr>
            <a:lvl8pPr marL="4570400" indent="0">
              <a:buNone/>
              <a:defRPr sz="1300"/>
            </a:lvl8pPr>
            <a:lvl9pPr marL="5223315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D8210D-D4FA-4F1A-86BC-5B92653455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867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16138-740E-4969-AC69-A310DBD740C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4835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1AE93-D957-4EBF-9966-5B452A93B3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4469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0C66F2-651C-40CE-AD5B-79D535B9459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5992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7437120" y="1920240"/>
            <a:ext cx="6461760" cy="2623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37120" y="4726306"/>
            <a:ext cx="6461760" cy="2625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96164D-73F6-4340-8FDA-59544316AB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72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87499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31520" y="329566"/>
            <a:ext cx="13167360" cy="7021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09869D-07E8-4E33-A72E-F63875FDFFA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7560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4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652979" indent="0" algn="ctr">
              <a:buNone/>
              <a:defRPr/>
            </a:lvl2pPr>
            <a:lvl3pPr marL="1305960" indent="0" algn="ctr">
              <a:buNone/>
              <a:defRPr/>
            </a:lvl3pPr>
            <a:lvl4pPr marL="1958941" indent="0" algn="ctr">
              <a:buNone/>
              <a:defRPr/>
            </a:lvl4pPr>
            <a:lvl5pPr marL="2611921" indent="0" algn="ctr">
              <a:buNone/>
              <a:defRPr/>
            </a:lvl5pPr>
            <a:lvl6pPr marL="3264898" indent="0" algn="ctr">
              <a:buNone/>
              <a:defRPr/>
            </a:lvl6pPr>
            <a:lvl7pPr marL="3917878" indent="0" algn="ctr">
              <a:buNone/>
              <a:defRPr/>
            </a:lvl7pPr>
            <a:lvl8pPr marL="4570857" indent="0" algn="ctr">
              <a:buNone/>
              <a:defRPr/>
            </a:lvl8pPr>
            <a:lvl9pPr marL="522383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CEE3F8-9C80-407A-83C7-B92D63FEDAA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7792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B3583-DB7D-4A18-BC00-D083CC1B174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6901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4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/>
            </a:lvl1pPr>
            <a:lvl2pPr marL="652979" indent="0">
              <a:buNone/>
              <a:defRPr sz="2600"/>
            </a:lvl2pPr>
            <a:lvl3pPr marL="1305960" indent="0">
              <a:buNone/>
              <a:defRPr sz="2300"/>
            </a:lvl3pPr>
            <a:lvl4pPr marL="1958941" indent="0">
              <a:buNone/>
              <a:defRPr sz="2000"/>
            </a:lvl4pPr>
            <a:lvl5pPr marL="2611921" indent="0">
              <a:buNone/>
              <a:defRPr sz="2000"/>
            </a:lvl5pPr>
            <a:lvl6pPr marL="3264898" indent="0">
              <a:buNone/>
              <a:defRPr sz="2000"/>
            </a:lvl6pPr>
            <a:lvl7pPr marL="3917878" indent="0">
              <a:buNone/>
              <a:defRPr sz="2000"/>
            </a:lvl7pPr>
            <a:lvl8pPr marL="4570857" indent="0">
              <a:buNone/>
              <a:defRPr sz="2000"/>
            </a:lvl8pPr>
            <a:lvl9pPr marL="5223836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191EC-29A0-4ADB-8867-1CB02B6BCC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0045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D32E1-A42A-4BDE-8C0D-67BD3736730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417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2979" indent="0">
              <a:buNone/>
              <a:defRPr sz="2900" b="1"/>
            </a:lvl2pPr>
            <a:lvl3pPr marL="1305960" indent="0">
              <a:buNone/>
              <a:defRPr sz="2600" b="1"/>
            </a:lvl3pPr>
            <a:lvl4pPr marL="1958941" indent="0">
              <a:buNone/>
              <a:defRPr sz="2300" b="1"/>
            </a:lvl4pPr>
            <a:lvl5pPr marL="2611921" indent="0">
              <a:buNone/>
              <a:defRPr sz="2300" b="1"/>
            </a:lvl5pPr>
            <a:lvl6pPr marL="3264898" indent="0">
              <a:buNone/>
              <a:defRPr sz="2300" b="1"/>
            </a:lvl6pPr>
            <a:lvl7pPr marL="3917878" indent="0">
              <a:buNone/>
              <a:defRPr sz="2300" b="1"/>
            </a:lvl7pPr>
            <a:lvl8pPr marL="4570857" indent="0">
              <a:buNone/>
              <a:defRPr sz="2300" b="1"/>
            </a:lvl8pPr>
            <a:lvl9pPr marL="5223836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2979" indent="0">
              <a:buNone/>
              <a:defRPr sz="2900" b="1"/>
            </a:lvl2pPr>
            <a:lvl3pPr marL="1305960" indent="0">
              <a:buNone/>
              <a:defRPr sz="2600" b="1"/>
            </a:lvl3pPr>
            <a:lvl4pPr marL="1958941" indent="0">
              <a:buNone/>
              <a:defRPr sz="2300" b="1"/>
            </a:lvl4pPr>
            <a:lvl5pPr marL="2611921" indent="0">
              <a:buNone/>
              <a:defRPr sz="2300" b="1"/>
            </a:lvl5pPr>
            <a:lvl6pPr marL="3264898" indent="0">
              <a:buNone/>
              <a:defRPr sz="2300" b="1"/>
            </a:lvl6pPr>
            <a:lvl7pPr marL="3917878" indent="0">
              <a:buNone/>
              <a:defRPr sz="2300" b="1"/>
            </a:lvl7pPr>
            <a:lvl8pPr marL="4570857" indent="0">
              <a:buNone/>
              <a:defRPr sz="2300" b="1"/>
            </a:lvl8pPr>
            <a:lvl9pPr marL="5223836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BF8E3-65C2-4E12-8195-1A37DDD5F9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1002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04B631-3FEF-4E66-9AD3-A7215600BB6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2902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165B6B-521F-4DCA-81E9-24AA62F2CA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9762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7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7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2979" indent="0">
              <a:buNone/>
              <a:defRPr sz="1700"/>
            </a:lvl2pPr>
            <a:lvl3pPr marL="1305960" indent="0">
              <a:buNone/>
              <a:defRPr sz="1400"/>
            </a:lvl3pPr>
            <a:lvl4pPr marL="1958941" indent="0">
              <a:buNone/>
              <a:defRPr sz="1300"/>
            </a:lvl4pPr>
            <a:lvl5pPr marL="2611921" indent="0">
              <a:buNone/>
              <a:defRPr sz="1300"/>
            </a:lvl5pPr>
            <a:lvl6pPr marL="3264898" indent="0">
              <a:buNone/>
              <a:defRPr sz="1300"/>
            </a:lvl6pPr>
            <a:lvl7pPr marL="3917878" indent="0">
              <a:buNone/>
              <a:defRPr sz="1300"/>
            </a:lvl7pPr>
            <a:lvl8pPr marL="4570857" indent="0">
              <a:buNone/>
              <a:defRPr sz="1300"/>
            </a:lvl8pPr>
            <a:lvl9pPr marL="5223836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44BC6-D4C8-4DB5-A009-640BDA9D6A0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627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2979" indent="0">
              <a:buNone/>
              <a:defRPr sz="4000"/>
            </a:lvl2pPr>
            <a:lvl3pPr marL="1305960" indent="0">
              <a:buNone/>
              <a:defRPr sz="3400"/>
            </a:lvl3pPr>
            <a:lvl4pPr marL="1958941" indent="0">
              <a:buNone/>
              <a:defRPr sz="2900"/>
            </a:lvl4pPr>
            <a:lvl5pPr marL="2611921" indent="0">
              <a:buNone/>
              <a:defRPr sz="2900"/>
            </a:lvl5pPr>
            <a:lvl6pPr marL="3264898" indent="0">
              <a:buNone/>
              <a:defRPr sz="2900"/>
            </a:lvl6pPr>
            <a:lvl7pPr marL="3917878" indent="0">
              <a:buNone/>
              <a:defRPr sz="2900"/>
            </a:lvl7pPr>
            <a:lvl8pPr marL="4570857" indent="0">
              <a:buNone/>
              <a:defRPr sz="2900"/>
            </a:lvl8pPr>
            <a:lvl9pPr marL="5223836" indent="0">
              <a:buNone/>
              <a:defRPr sz="29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2979" indent="0">
              <a:buNone/>
              <a:defRPr sz="1700"/>
            </a:lvl2pPr>
            <a:lvl3pPr marL="1305960" indent="0">
              <a:buNone/>
              <a:defRPr sz="1400"/>
            </a:lvl3pPr>
            <a:lvl4pPr marL="1958941" indent="0">
              <a:buNone/>
              <a:defRPr sz="1300"/>
            </a:lvl4pPr>
            <a:lvl5pPr marL="2611921" indent="0">
              <a:buNone/>
              <a:defRPr sz="1300"/>
            </a:lvl5pPr>
            <a:lvl6pPr marL="3264898" indent="0">
              <a:buNone/>
              <a:defRPr sz="1300"/>
            </a:lvl6pPr>
            <a:lvl7pPr marL="3917878" indent="0">
              <a:buNone/>
              <a:defRPr sz="1300"/>
            </a:lvl7pPr>
            <a:lvl8pPr marL="4570857" indent="0">
              <a:buNone/>
              <a:defRPr sz="1300"/>
            </a:lvl8pPr>
            <a:lvl9pPr marL="5223836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D8210D-D4FA-4F1A-86BC-5B92653455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11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7"/>
          <p:cNvSpPr>
            <a:spLocks noChangeShapeType="1"/>
          </p:cNvSpPr>
          <p:nvPr/>
        </p:nvSpPr>
        <p:spPr bwMode="auto">
          <a:xfrm>
            <a:off x="1173174" y="3433763"/>
            <a:ext cx="12284075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endParaRPr lang="en-US"/>
          </a:p>
        </p:txBody>
      </p:sp>
      <p:sp>
        <p:nvSpPr>
          <p:cNvPr id="5" name="Line 47"/>
          <p:cNvSpPr>
            <a:spLocks noChangeShapeType="1"/>
          </p:cNvSpPr>
          <p:nvPr/>
        </p:nvSpPr>
        <p:spPr bwMode="auto">
          <a:xfrm>
            <a:off x="1173174" y="3433763"/>
            <a:ext cx="12284075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endParaRPr lang="en-US"/>
          </a:p>
        </p:txBody>
      </p:sp>
      <p:sp>
        <p:nvSpPr>
          <p:cNvPr id="6" name="Line 47"/>
          <p:cNvSpPr>
            <a:spLocks noChangeShapeType="1"/>
          </p:cNvSpPr>
          <p:nvPr/>
        </p:nvSpPr>
        <p:spPr bwMode="auto">
          <a:xfrm>
            <a:off x="1173174" y="3433763"/>
            <a:ext cx="12284075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3429004"/>
            <a:ext cx="12301219" cy="1634490"/>
          </a:xfrm>
        </p:spPr>
        <p:txBody>
          <a:bodyPr/>
          <a:lstStyle>
            <a:lvl1pPr algn="l">
              <a:defRPr sz="5700" b="1" cap="none" baseline="0">
                <a:solidFill>
                  <a:srgbClr val="D69D3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2895501"/>
            <a:ext cx="12301219" cy="533500"/>
          </a:xfrm>
        </p:spPr>
        <p:txBody>
          <a:bodyPr anchor="b"/>
          <a:lstStyle>
            <a:lvl1pPr marL="0" indent="0">
              <a:buNone/>
              <a:defRPr sz="2900" baseline="0"/>
            </a:lvl1pPr>
            <a:lvl2pPr marL="652880" indent="0">
              <a:buNone/>
              <a:defRPr sz="2600"/>
            </a:lvl2pPr>
            <a:lvl3pPr marL="1305765" indent="0">
              <a:buNone/>
              <a:defRPr sz="2300"/>
            </a:lvl3pPr>
            <a:lvl4pPr marL="1958648" indent="0">
              <a:buNone/>
              <a:defRPr sz="2000"/>
            </a:lvl4pPr>
            <a:lvl5pPr marL="2611531" indent="0">
              <a:buNone/>
              <a:defRPr sz="2000"/>
            </a:lvl5pPr>
            <a:lvl6pPr marL="3264408" indent="0">
              <a:buNone/>
              <a:defRPr sz="2000"/>
            </a:lvl6pPr>
            <a:lvl7pPr marL="3917291" indent="0">
              <a:buNone/>
              <a:defRPr sz="2000"/>
            </a:lvl7pPr>
            <a:lvl8pPr marL="4570171" indent="0">
              <a:buNone/>
              <a:defRPr sz="2000"/>
            </a:lvl8pPr>
            <a:lvl9pPr marL="5223055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41108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16138-740E-4969-AC69-A310DBD740C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7256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1AE93-D957-4EBF-9966-5B452A93B3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4293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0C66F2-651C-40CE-AD5B-79D535B9459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8742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7437120" y="1920240"/>
            <a:ext cx="6461760" cy="2623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37120" y="4726306"/>
            <a:ext cx="6461760" cy="2625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96164D-73F6-4340-8FDA-59544316AB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2198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31520" y="329566"/>
            <a:ext cx="13167360" cy="7021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09869D-07E8-4E33-A72E-F63875FDFFA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6880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2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2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8EEE-4748-4CE2-ACFB-AB876A1ABD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C377-5013-4AD1-8E60-D5A3CA6A8C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60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8EEE-4748-4CE2-ACFB-AB876A1ABD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C377-5013-4AD1-8E60-D5A3CA6A8C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6198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2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077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15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23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3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38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46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5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6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8EEE-4748-4CE2-ACFB-AB876A1ABD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C377-5013-4AD1-8E60-D5A3CA6A8C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4445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8EEE-4748-4CE2-ACFB-AB876A1ABD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C377-5013-4AD1-8E60-D5A3CA6A8C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4213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77" indent="0">
              <a:buNone/>
              <a:defRPr sz="2900" b="1"/>
            </a:lvl2pPr>
            <a:lvl3pPr marL="1306155" indent="0">
              <a:buNone/>
              <a:defRPr sz="2600" b="1"/>
            </a:lvl3pPr>
            <a:lvl4pPr marL="1959233" indent="0">
              <a:buNone/>
              <a:defRPr sz="2300" b="1"/>
            </a:lvl4pPr>
            <a:lvl5pPr marL="2612311" indent="0">
              <a:buNone/>
              <a:defRPr sz="2300" b="1"/>
            </a:lvl5pPr>
            <a:lvl6pPr marL="3265388" indent="0">
              <a:buNone/>
              <a:defRPr sz="2300" b="1"/>
            </a:lvl6pPr>
            <a:lvl7pPr marL="3918465" indent="0">
              <a:buNone/>
              <a:defRPr sz="2300" b="1"/>
            </a:lvl7pPr>
            <a:lvl8pPr marL="4571543" indent="0">
              <a:buNone/>
              <a:defRPr sz="2300" b="1"/>
            </a:lvl8pPr>
            <a:lvl9pPr marL="5224620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77" indent="0">
              <a:buNone/>
              <a:defRPr sz="2900" b="1"/>
            </a:lvl2pPr>
            <a:lvl3pPr marL="1306155" indent="0">
              <a:buNone/>
              <a:defRPr sz="2600" b="1"/>
            </a:lvl3pPr>
            <a:lvl4pPr marL="1959233" indent="0">
              <a:buNone/>
              <a:defRPr sz="2300" b="1"/>
            </a:lvl4pPr>
            <a:lvl5pPr marL="2612311" indent="0">
              <a:buNone/>
              <a:defRPr sz="2300" b="1"/>
            </a:lvl5pPr>
            <a:lvl6pPr marL="3265388" indent="0">
              <a:buNone/>
              <a:defRPr sz="2300" b="1"/>
            </a:lvl6pPr>
            <a:lvl7pPr marL="3918465" indent="0">
              <a:buNone/>
              <a:defRPr sz="2300" b="1"/>
            </a:lvl7pPr>
            <a:lvl8pPr marL="4571543" indent="0">
              <a:buNone/>
              <a:defRPr sz="2300" b="1"/>
            </a:lvl8pPr>
            <a:lvl9pPr marL="5224620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8EEE-4748-4CE2-ACFB-AB876A1ABD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C377-5013-4AD1-8E60-D5A3CA6A8C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60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69D3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5680" y="1163920"/>
            <a:ext cx="6197600" cy="3526242"/>
          </a:xfrm>
        </p:spPr>
        <p:txBody>
          <a:bodyPr/>
          <a:lstStyle>
            <a:lvl1pPr>
              <a:defRPr sz="4000"/>
            </a:lvl1pPr>
            <a:lvl2pPr>
              <a:buClr>
                <a:schemeClr val="accent2"/>
              </a:buClr>
              <a:defRPr sz="3400"/>
            </a:lvl2pPr>
            <a:lvl3pPr>
              <a:defRPr sz="2900"/>
            </a:lvl3pPr>
            <a:lvl4pPr>
              <a:buClr>
                <a:schemeClr val="accent2"/>
              </a:buClr>
              <a:buFont typeface="Arial" pitchFamily="34" charset="0"/>
              <a:buChar char="»"/>
              <a:defRPr sz="2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163920"/>
            <a:ext cx="6705600" cy="3526242"/>
          </a:xfrm>
        </p:spPr>
        <p:txBody>
          <a:bodyPr/>
          <a:lstStyle>
            <a:lvl1pPr>
              <a:defRPr sz="4000"/>
            </a:lvl1pPr>
            <a:lvl2pPr>
              <a:buClr>
                <a:schemeClr val="accent2"/>
              </a:buClr>
              <a:defRPr sz="3400"/>
            </a:lvl2pPr>
            <a:lvl3pPr>
              <a:defRPr sz="2900"/>
            </a:lvl3pPr>
            <a:lvl4pPr>
              <a:buClr>
                <a:schemeClr val="accent2"/>
              </a:buClr>
              <a:buFont typeface="Arial" pitchFamily="34" charset="0"/>
              <a:buChar char="»"/>
              <a:defRPr sz="2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772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8EEE-4748-4CE2-ACFB-AB876A1ABD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C377-5013-4AD1-8E60-D5A3CA6A8C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0145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8EEE-4748-4CE2-ACFB-AB876A1ABD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C377-5013-4AD1-8E60-D5A3CA6A8C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9468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2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2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077" indent="0">
              <a:buNone/>
              <a:defRPr sz="1700"/>
            </a:lvl2pPr>
            <a:lvl3pPr marL="1306155" indent="0">
              <a:buNone/>
              <a:defRPr sz="1400"/>
            </a:lvl3pPr>
            <a:lvl4pPr marL="1959233" indent="0">
              <a:buNone/>
              <a:defRPr sz="1300"/>
            </a:lvl4pPr>
            <a:lvl5pPr marL="2612311" indent="0">
              <a:buNone/>
              <a:defRPr sz="1300"/>
            </a:lvl5pPr>
            <a:lvl6pPr marL="3265388" indent="0">
              <a:buNone/>
              <a:defRPr sz="1300"/>
            </a:lvl6pPr>
            <a:lvl7pPr marL="3918465" indent="0">
              <a:buNone/>
              <a:defRPr sz="1300"/>
            </a:lvl7pPr>
            <a:lvl8pPr marL="4571543" indent="0">
              <a:buNone/>
              <a:defRPr sz="1300"/>
            </a:lvl8pPr>
            <a:lvl9pPr marL="522462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8EEE-4748-4CE2-ACFB-AB876A1ABD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C377-5013-4AD1-8E60-D5A3CA6A8C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5088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077" indent="0">
              <a:buNone/>
              <a:defRPr sz="4000"/>
            </a:lvl2pPr>
            <a:lvl3pPr marL="1306155" indent="0">
              <a:buNone/>
              <a:defRPr sz="3400"/>
            </a:lvl3pPr>
            <a:lvl4pPr marL="1959233" indent="0">
              <a:buNone/>
              <a:defRPr sz="2900"/>
            </a:lvl4pPr>
            <a:lvl5pPr marL="2612311" indent="0">
              <a:buNone/>
              <a:defRPr sz="2900"/>
            </a:lvl5pPr>
            <a:lvl6pPr marL="3265388" indent="0">
              <a:buNone/>
              <a:defRPr sz="2900"/>
            </a:lvl6pPr>
            <a:lvl7pPr marL="3918465" indent="0">
              <a:buNone/>
              <a:defRPr sz="2900"/>
            </a:lvl7pPr>
            <a:lvl8pPr marL="4571543" indent="0">
              <a:buNone/>
              <a:defRPr sz="2900"/>
            </a:lvl8pPr>
            <a:lvl9pPr marL="5224620" indent="0">
              <a:buNone/>
              <a:defRPr sz="2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077" indent="0">
              <a:buNone/>
              <a:defRPr sz="1700"/>
            </a:lvl2pPr>
            <a:lvl3pPr marL="1306155" indent="0">
              <a:buNone/>
              <a:defRPr sz="1400"/>
            </a:lvl3pPr>
            <a:lvl4pPr marL="1959233" indent="0">
              <a:buNone/>
              <a:defRPr sz="1300"/>
            </a:lvl4pPr>
            <a:lvl5pPr marL="2612311" indent="0">
              <a:buNone/>
              <a:defRPr sz="1300"/>
            </a:lvl5pPr>
            <a:lvl6pPr marL="3265388" indent="0">
              <a:buNone/>
              <a:defRPr sz="1300"/>
            </a:lvl6pPr>
            <a:lvl7pPr marL="3918465" indent="0">
              <a:buNone/>
              <a:defRPr sz="1300"/>
            </a:lvl7pPr>
            <a:lvl8pPr marL="4571543" indent="0">
              <a:buNone/>
              <a:defRPr sz="1300"/>
            </a:lvl8pPr>
            <a:lvl9pPr marL="522462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8EEE-4748-4CE2-ACFB-AB876A1ABD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C377-5013-4AD1-8E60-D5A3CA6A8C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1741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8EEE-4748-4CE2-ACFB-AB876A1ABD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C377-5013-4AD1-8E60-D5A3CA6A8C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59982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8EEE-4748-4CE2-ACFB-AB876A1ABD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1C377-5013-4AD1-8E60-D5A3CA6A8C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4240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548640" indent="0" algn="ctr">
              <a:buNone/>
              <a:defRPr/>
            </a:lvl2pPr>
            <a:lvl3pPr marL="1097280" indent="0" algn="ctr">
              <a:buNone/>
              <a:defRPr/>
            </a:lvl3pPr>
            <a:lvl4pPr marL="1645920" indent="0" algn="ctr">
              <a:buNone/>
              <a:defRPr/>
            </a:lvl4pPr>
            <a:lvl5pPr marL="2194560" indent="0" algn="ctr">
              <a:buNone/>
              <a:defRPr/>
            </a:lvl5pPr>
            <a:lvl6pPr marL="2743200" indent="0" algn="ctr">
              <a:buNone/>
              <a:defRPr/>
            </a:lvl6pPr>
            <a:lvl7pPr marL="3291840" indent="0" algn="ctr">
              <a:buNone/>
              <a:defRPr/>
            </a:lvl7pPr>
            <a:lvl8pPr marL="3840480" indent="0" algn="ctr">
              <a:buNone/>
              <a:defRPr/>
            </a:lvl8pPr>
            <a:lvl9pPr marL="438912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A79732-3E16-4C02-9321-17C0B448C98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228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563A52-6407-4C74-9062-C6F0054FC3F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01777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400"/>
            </a:lvl1pPr>
            <a:lvl2pPr marL="548640" indent="0">
              <a:buNone/>
              <a:defRPr sz="2160"/>
            </a:lvl2pPr>
            <a:lvl3pPr marL="1097280" indent="0">
              <a:buNone/>
              <a:defRPr sz="1920"/>
            </a:lvl3pPr>
            <a:lvl4pPr marL="1645920" indent="0">
              <a:buNone/>
              <a:defRPr sz="1680"/>
            </a:lvl4pPr>
            <a:lvl5pPr marL="2194560" indent="0">
              <a:buNone/>
              <a:defRPr sz="1680"/>
            </a:lvl5pPr>
            <a:lvl6pPr marL="2743200" indent="0">
              <a:buNone/>
              <a:defRPr sz="1680"/>
            </a:lvl6pPr>
            <a:lvl7pPr marL="3291840" indent="0">
              <a:buNone/>
              <a:defRPr sz="1680"/>
            </a:lvl7pPr>
            <a:lvl8pPr marL="3840480" indent="0">
              <a:buNone/>
              <a:defRPr sz="1680"/>
            </a:lvl8pPr>
            <a:lvl9pPr marL="4389120" indent="0">
              <a:buNone/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B01A86-1D4F-454D-9067-5B9A89B9EA7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7611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80133-7C2A-4EE9-A540-A668F2CDE04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396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807875"/>
            <a:ext cx="6179821" cy="1073647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2880" indent="0">
              <a:buNone/>
              <a:defRPr sz="2900" b="1"/>
            </a:lvl2pPr>
            <a:lvl3pPr marL="1305765" indent="0">
              <a:buNone/>
              <a:defRPr sz="2600" b="1"/>
            </a:lvl3pPr>
            <a:lvl4pPr marL="1958648" indent="0">
              <a:buNone/>
              <a:defRPr sz="2300" b="1"/>
            </a:lvl4pPr>
            <a:lvl5pPr marL="2611531" indent="0">
              <a:buNone/>
              <a:defRPr sz="2300" b="1"/>
            </a:lvl5pPr>
            <a:lvl6pPr marL="3264408" indent="0">
              <a:buNone/>
              <a:defRPr sz="2300" b="1"/>
            </a:lvl6pPr>
            <a:lvl7pPr marL="3917291" indent="0">
              <a:buNone/>
              <a:defRPr sz="2300" b="1"/>
            </a:lvl7pPr>
            <a:lvl8pPr marL="4570171" indent="0">
              <a:buNone/>
              <a:defRPr sz="2300" b="1"/>
            </a:lvl8pPr>
            <a:lvl9pPr marL="5223055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6000" y="1881525"/>
            <a:ext cx="6179821" cy="307849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buClr>
                <a:schemeClr val="accent2"/>
              </a:buClr>
              <a:buFont typeface="Arial" pitchFamily="34" charset="0"/>
              <a:buChar char="»"/>
              <a:defRPr sz="2300"/>
            </a:lvl4pPr>
            <a:lvl5pPr>
              <a:buFont typeface="Arial" pitchFamily="34" charset="0"/>
              <a:buChar char="–"/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278777"/>
            <a:ext cx="6710680" cy="602749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2880" indent="0">
              <a:buNone/>
              <a:defRPr sz="2900" b="1"/>
            </a:lvl2pPr>
            <a:lvl3pPr marL="1305765" indent="0">
              <a:buNone/>
              <a:defRPr sz="2600" b="1"/>
            </a:lvl3pPr>
            <a:lvl4pPr marL="1958648" indent="0">
              <a:buNone/>
              <a:defRPr sz="2300" b="1"/>
            </a:lvl4pPr>
            <a:lvl5pPr marL="2611531" indent="0">
              <a:buNone/>
              <a:defRPr sz="2300" b="1"/>
            </a:lvl5pPr>
            <a:lvl6pPr marL="3264408" indent="0">
              <a:buNone/>
              <a:defRPr sz="2300" b="1"/>
            </a:lvl6pPr>
            <a:lvl7pPr marL="3917291" indent="0">
              <a:buNone/>
              <a:defRPr sz="2300" b="1"/>
            </a:lvl7pPr>
            <a:lvl8pPr marL="4570171" indent="0">
              <a:buNone/>
              <a:defRPr sz="2300" b="1"/>
            </a:lvl8pPr>
            <a:lvl9pPr marL="5223055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1881523"/>
            <a:ext cx="6710680" cy="2607653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buClr>
                <a:schemeClr val="accent2"/>
              </a:buClr>
              <a:buFont typeface="Arial" pitchFamily="34" charset="0"/>
              <a:buChar char="»"/>
              <a:defRPr sz="2300"/>
            </a:lvl4pPr>
            <a:lvl5pPr>
              <a:buFont typeface="Arial" pitchFamily="34" charset="0"/>
              <a:buChar char="–"/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013473" y="213364"/>
            <a:ext cx="13129259" cy="8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393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1CDF50-49B6-4470-9E2A-26C25109BF8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7687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874D7D-5C3A-49E6-821B-904E3BCD26C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3683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D45D7B-3784-43EF-8DFD-ED87CA6F635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5573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17ED1F-9585-4608-8973-B3A6B085883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2132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2F34E-3CBE-47BE-8EFC-391856CAEB7B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128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3E8A8-351C-4CAC-BE49-E2417F75F4A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54625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BA2645-7579-403C-8662-579064A3A3E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6882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F0E92B-D405-49F2-8C8C-0781F50ABDC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83733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7437120" y="1920240"/>
            <a:ext cx="6461760" cy="2623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37120" y="4726306"/>
            <a:ext cx="6461760" cy="2625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ADFAC2-9987-4AE7-908A-A071193CF20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69004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31520" y="329566"/>
            <a:ext cx="13167360" cy="7021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91760-BD6D-432C-BB32-C8AA75AEDC9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533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821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449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012836" y="212727"/>
            <a:ext cx="1313021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575" tIns="65288" rIns="130575" bIns="65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20763" y="1087439"/>
            <a:ext cx="13122275" cy="2887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575" tIns="65288" rIns="130575" bIns="6528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895" r:id="rId2"/>
    <p:sldLayoutId id="2147483896" r:id="rId3"/>
    <p:sldLayoutId id="2147483897" r:id="rId4"/>
    <p:sldLayoutId id="2147483901" r:id="rId5"/>
    <p:sldLayoutId id="2147483898" r:id="rId6"/>
    <p:sldLayoutId id="2147483899" r:id="rId7"/>
    <p:sldLayoutId id="2147483902" r:id="rId8"/>
    <p:sldLayoutId id="2147483903" r:id="rId9"/>
    <p:sldLayoutId id="2147483904" r:id="rId10"/>
    <p:sldLayoutId id="2147483905" r:id="rId11"/>
    <p:sldLayoutId id="2147483936" r:id="rId12"/>
  </p:sldLayoutIdLst>
  <p:hf hdr="0" ftr="0" dt="0"/>
  <p:txStyles>
    <p:titleStyle>
      <a:lvl1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5100" b="1">
          <a:solidFill>
            <a:srgbClr val="D69D3D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5100" b="1">
          <a:solidFill>
            <a:srgbClr val="D69D3D"/>
          </a:solidFill>
          <a:latin typeface="Arial Narrow" pitchFamily="34" charset="0"/>
          <a:ea typeface="ＭＳ Ｐゴシック" pitchFamily="-112" charset="-128"/>
          <a:cs typeface="ＭＳ Ｐゴシック" pitchFamily="-112" charset="-128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5100" b="1">
          <a:solidFill>
            <a:srgbClr val="D69D3D"/>
          </a:solidFill>
          <a:latin typeface="Arial Narrow" pitchFamily="34" charset="0"/>
          <a:ea typeface="ＭＳ Ｐゴシック" pitchFamily="-112" charset="-128"/>
          <a:cs typeface="ＭＳ Ｐゴシック" pitchFamily="-112" charset="-128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5100" b="1">
          <a:solidFill>
            <a:srgbClr val="D69D3D"/>
          </a:solidFill>
          <a:latin typeface="Arial Narrow" pitchFamily="34" charset="0"/>
          <a:ea typeface="ＭＳ Ｐゴシック" pitchFamily="-112" charset="-128"/>
          <a:cs typeface="ＭＳ Ｐゴシック" pitchFamily="-112" charset="-128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5100" b="1">
          <a:solidFill>
            <a:srgbClr val="D69D3D"/>
          </a:solidFill>
          <a:latin typeface="Arial Narrow" pitchFamily="34" charset="0"/>
          <a:ea typeface="ＭＳ Ｐゴシック" pitchFamily="-112" charset="-128"/>
          <a:cs typeface="ＭＳ Ｐゴシック" pitchFamily="-112" charset="-128"/>
        </a:defRPr>
      </a:lvl5pPr>
      <a:lvl6pPr marL="65288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5100">
          <a:solidFill>
            <a:srgbClr val="292929"/>
          </a:solidFill>
          <a:latin typeface="Arial Narrow" pitchFamily="34" charset="0"/>
        </a:defRPr>
      </a:lvl6pPr>
      <a:lvl7pPr marL="1305765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5100">
          <a:solidFill>
            <a:srgbClr val="292929"/>
          </a:solidFill>
          <a:latin typeface="Arial Narrow" pitchFamily="34" charset="0"/>
        </a:defRPr>
      </a:lvl7pPr>
      <a:lvl8pPr marL="1958648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5100">
          <a:solidFill>
            <a:srgbClr val="292929"/>
          </a:solidFill>
          <a:latin typeface="Arial Narrow" pitchFamily="34" charset="0"/>
        </a:defRPr>
      </a:lvl8pPr>
      <a:lvl9pPr marL="2611531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5100">
          <a:solidFill>
            <a:srgbClr val="292929"/>
          </a:solidFill>
          <a:latin typeface="Arial Narrow" pitchFamily="34" charset="0"/>
        </a:defRPr>
      </a:lvl9pPr>
    </p:titleStyle>
    <p:bodyStyle>
      <a:lvl1pPr marL="495127" indent="-495127" algn="l" rtl="0" eaLnBrk="1" fontAlgn="base" hangingPunct="1">
        <a:lnSpc>
          <a:spcPct val="90000"/>
        </a:lnSpc>
        <a:spcBef>
          <a:spcPct val="35000"/>
        </a:spcBef>
        <a:spcAft>
          <a:spcPct val="17000"/>
        </a:spcAft>
        <a:buClr>
          <a:schemeClr val="accent2"/>
        </a:buClr>
        <a:buFont typeface="Wingdings" pitchFamily="2" charset="2"/>
        <a:buChar char="§"/>
        <a:defRPr sz="3400">
          <a:solidFill>
            <a:srgbClr val="292929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975973" indent="-315803" algn="l" rtl="0" eaLnBrk="1" fontAlgn="base" hangingPunct="1">
        <a:lnSpc>
          <a:spcPct val="92000"/>
        </a:lnSpc>
        <a:spcBef>
          <a:spcPct val="17000"/>
        </a:spcBef>
        <a:spcAft>
          <a:spcPct val="17000"/>
        </a:spcAft>
        <a:buClr>
          <a:schemeClr val="accent2"/>
        </a:buClr>
        <a:buFont typeface="Wingdings" pitchFamily="2" charset="2"/>
        <a:buChar char="§"/>
        <a:defRPr sz="2900">
          <a:solidFill>
            <a:srgbClr val="292929"/>
          </a:solidFill>
          <a:latin typeface="+mn-lt"/>
          <a:ea typeface="ＭＳ Ｐゴシック" pitchFamily="-112" charset="-128"/>
        </a:defRPr>
      </a:lvl2pPr>
      <a:lvl3pPr marL="1463165" indent="-323738" algn="l" rtl="0" eaLnBrk="1" fontAlgn="base" hangingPunct="1">
        <a:lnSpc>
          <a:spcPct val="92000"/>
        </a:lnSpc>
        <a:spcBef>
          <a:spcPct val="17000"/>
        </a:spcBef>
        <a:spcAft>
          <a:spcPct val="17000"/>
        </a:spcAft>
        <a:buClr>
          <a:schemeClr val="accent2"/>
        </a:buClr>
        <a:buFont typeface="Arial" charset="0"/>
        <a:buChar char="»"/>
        <a:defRPr sz="2900">
          <a:solidFill>
            <a:srgbClr val="292929"/>
          </a:solidFill>
          <a:latin typeface="+mn-lt"/>
          <a:ea typeface="ＭＳ Ｐゴシック" pitchFamily="-112" charset="-128"/>
        </a:defRPr>
      </a:lvl3pPr>
      <a:lvl4pPr marL="2283613" indent="-32532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»"/>
        <a:defRPr sz="2900">
          <a:solidFill>
            <a:schemeClr val="tx1"/>
          </a:solidFill>
          <a:latin typeface="+mn-lt"/>
          <a:ea typeface="ＭＳ Ｐゴシック" pitchFamily="-112" charset="-128"/>
        </a:defRPr>
      </a:lvl4pPr>
      <a:lvl5pPr marL="2937435" indent="-32532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2900">
          <a:solidFill>
            <a:schemeClr val="tx1"/>
          </a:solidFill>
          <a:latin typeface="+mn-lt"/>
          <a:ea typeface="ＭＳ Ｐゴシック" pitchFamily="-112" charset="-128"/>
        </a:defRPr>
      </a:lvl5pPr>
      <a:lvl6pPr marL="3590846" indent="-326439" algn="l" rtl="0" eaLnBrk="1" fontAlgn="base" hangingPunct="1">
        <a:spcBef>
          <a:spcPct val="20000"/>
        </a:spcBef>
        <a:spcAft>
          <a:spcPct val="0"/>
        </a:spcAft>
        <a:buChar char="»"/>
        <a:defRPr sz="2900">
          <a:solidFill>
            <a:schemeClr val="tx1"/>
          </a:solidFill>
          <a:latin typeface="+mn-lt"/>
        </a:defRPr>
      </a:lvl6pPr>
      <a:lvl7pPr marL="4243729" indent="-326439" algn="l" rtl="0" eaLnBrk="1" fontAlgn="base" hangingPunct="1">
        <a:spcBef>
          <a:spcPct val="20000"/>
        </a:spcBef>
        <a:spcAft>
          <a:spcPct val="0"/>
        </a:spcAft>
        <a:buChar char="»"/>
        <a:defRPr sz="2900">
          <a:solidFill>
            <a:schemeClr val="tx1"/>
          </a:solidFill>
          <a:latin typeface="+mn-lt"/>
        </a:defRPr>
      </a:lvl7pPr>
      <a:lvl8pPr marL="4896612" indent="-326439" algn="l" rtl="0" eaLnBrk="1" fontAlgn="base" hangingPunct="1">
        <a:spcBef>
          <a:spcPct val="20000"/>
        </a:spcBef>
        <a:spcAft>
          <a:spcPct val="0"/>
        </a:spcAft>
        <a:buChar char="»"/>
        <a:defRPr sz="2900">
          <a:solidFill>
            <a:schemeClr val="tx1"/>
          </a:solidFill>
          <a:latin typeface="+mn-lt"/>
        </a:defRPr>
      </a:lvl8pPr>
      <a:lvl9pPr marL="5549494" indent="-326439" algn="l" rtl="0" eaLnBrk="1" fontAlgn="base" hangingPunct="1">
        <a:spcBef>
          <a:spcPct val="20000"/>
        </a:spcBef>
        <a:spcAft>
          <a:spcPct val="0"/>
        </a:spcAft>
        <a:buChar char="»"/>
        <a:defRPr sz="2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30576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2880" algn="l" defTabSz="130576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5765" algn="l" defTabSz="130576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8648" algn="l" defTabSz="130576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1531" algn="l" defTabSz="130576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4408" algn="l" defTabSz="130576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7291" algn="l" defTabSz="130576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1" algn="l" defTabSz="130576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3055" algn="l" defTabSz="130576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1520" y="329566"/>
            <a:ext cx="1316736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575" tIns="65288" rIns="130575" bIns="6528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520" y="1920240"/>
            <a:ext cx="13167360" cy="5431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575" tIns="65288" rIns="130575" bIns="65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0575" tIns="65288" rIns="130575" bIns="65288" numCol="1" anchor="t" anchorCtr="0" compatLnSpc="1">
            <a:prstTxWarp prst="textNoShape">
              <a:avLst/>
            </a:prstTxWarp>
          </a:bodyPr>
          <a:lstStyle>
            <a:lvl1pPr>
              <a:defRPr sz="2000">
                <a:latin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0575" tIns="65288" rIns="130575" bIns="65288" numCol="1" anchor="t" anchorCtr="0" compatLnSpc="1">
            <a:prstTxWarp prst="textNoShape">
              <a:avLst/>
            </a:prstTxWarp>
          </a:bodyPr>
          <a:lstStyle>
            <a:lvl1pPr algn="ctr">
              <a:defRPr sz="2000">
                <a:latin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0575" tIns="65288" rIns="130575" bIns="65288" numCol="1" anchor="t" anchorCtr="0" compatLnSpc="1">
            <a:prstTxWarp prst="textNoShape">
              <a:avLst/>
            </a:prstTxWarp>
          </a:bodyPr>
          <a:lstStyle>
            <a:lvl1pPr algn="r">
              <a:defRPr sz="2000">
                <a:latin typeface="Arial" pitchFamily="34" charset="0"/>
              </a:defRPr>
            </a:lvl1pPr>
          </a:lstStyle>
          <a:p>
            <a:pPr>
              <a:defRPr/>
            </a:pPr>
            <a:fld id="{5B2DC0FE-5016-4EA5-B663-E29353BCB8D5}" type="slidenum">
              <a:rPr lang="en-US">
                <a:solidFill>
                  <a:srgbClr val="000000"/>
                </a:solidFill>
                <a:ea typeface="+mn-ea"/>
                <a:cs typeface="+mn-cs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894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5pPr>
      <a:lvl6pPr marL="652880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6pPr>
      <a:lvl7pPr marL="1305765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7pPr>
      <a:lvl8pPr marL="1958648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8pPr>
      <a:lvl9pPr marL="2611531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9pPr>
    </p:titleStyle>
    <p:bodyStyle>
      <a:lvl1pPr marL="489663" indent="-489663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60934" indent="-408054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32206" indent="-326439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85086" indent="-326439" algn="l" rtl="0" eaLnBrk="0" fontAlgn="base" hangingPunct="0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</a:defRPr>
      </a:lvl4pPr>
      <a:lvl5pPr marL="2937966" indent="-326439" algn="l" rtl="0" eaLnBrk="0" fontAlgn="base" hangingPunct="0">
        <a:spcBef>
          <a:spcPct val="20000"/>
        </a:spcBef>
        <a:spcAft>
          <a:spcPct val="0"/>
        </a:spcAft>
        <a:buChar char="»"/>
        <a:defRPr sz="2900">
          <a:solidFill>
            <a:schemeClr val="tx1"/>
          </a:solidFill>
          <a:latin typeface="+mn-lt"/>
        </a:defRPr>
      </a:lvl5pPr>
      <a:lvl6pPr marL="3590846" indent="-326439" algn="l" rtl="0" fontAlgn="base">
        <a:spcBef>
          <a:spcPct val="20000"/>
        </a:spcBef>
        <a:spcAft>
          <a:spcPct val="0"/>
        </a:spcAft>
        <a:buChar char="»"/>
        <a:defRPr sz="2900">
          <a:solidFill>
            <a:schemeClr val="tx1"/>
          </a:solidFill>
          <a:latin typeface="+mn-lt"/>
        </a:defRPr>
      </a:lvl6pPr>
      <a:lvl7pPr marL="4243729" indent="-326439" algn="l" rtl="0" fontAlgn="base">
        <a:spcBef>
          <a:spcPct val="20000"/>
        </a:spcBef>
        <a:spcAft>
          <a:spcPct val="0"/>
        </a:spcAft>
        <a:buChar char="»"/>
        <a:defRPr sz="2900">
          <a:solidFill>
            <a:schemeClr val="tx1"/>
          </a:solidFill>
          <a:latin typeface="+mn-lt"/>
        </a:defRPr>
      </a:lvl7pPr>
      <a:lvl8pPr marL="4896612" indent="-326439" algn="l" rtl="0" fontAlgn="base">
        <a:spcBef>
          <a:spcPct val="20000"/>
        </a:spcBef>
        <a:spcAft>
          <a:spcPct val="0"/>
        </a:spcAft>
        <a:buChar char="»"/>
        <a:defRPr sz="2900">
          <a:solidFill>
            <a:schemeClr val="tx1"/>
          </a:solidFill>
          <a:latin typeface="+mn-lt"/>
        </a:defRPr>
      </a:lvl8pPr>
      <a:lvl9pPr marL="5549494" indent="-326439" algn="l" rtl="0" fontAlgn="base">
        <a:spcBef>
          <a:spcPct val="20000"/>
        </a:spcBef>
        <a:spcAft>
          <a:spcPct val="0"/>
        </a:spcAft>
        <a:buChar char="»"/>
        <a:defRPr sz="2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30576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2880" algn="l" defTabSz="130576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5765" algn="l" defTabSz="130576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8648" algn="l" defTabSz="130576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1531" algn="l" defTabSz="130576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4408" algn="l" defTabSz="130576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7291" algn="l" defTabSz="130576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1" algn="l" defTabSz="130576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3055" algn="l" defTabSz="130576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1520" y="329566"/>
            <a:ext cx="1316736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582" tIns="65292" rIns="130582" bIns="652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520" y="1920240"/>
            <a:ext cx="13167360" cy="5431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582" tIns="65292" rIns="130582" bIns="652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0582" tIns="65292" rIns="130582" bIns="65292" numCol="1" anchor="t" anchorCtr="0" compatLnSpc="1">
            <a:prstTxWarp prst="textNoShape">
              <a:avLst/>
            </a:prstTxWarp>
          </a:bodyPr>
          <a:lstStyle>
            <a:lvl1pPr>
              <a:defRPr sz="2000">
                <a:latin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0582" tIns="65292" rIns="130582" bIns="65292" numCol="1" anchor="t" anchorCtr="0" compatLnSpc="1">
            <a:prstTxWarp prst="textNoShape">
              <a:avLst/>
            </a:prstTxWarp>
          </a:bodyPr>
          <a:lstStyle>
            <a:lvl1pPr algn="ctr">
              <a:defRPr sz="2000">
                <a:latin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0582" tIns="65292" rIns="130582" bIns="65292" numCol="1" anchor="t" anchorCtr="0" compatLnSpc="1">
            <a:prstTxWarp prst="textNoShape">
              <a:avLst/>
            </a:prstTxWarp>
          </a:bodyPr>
          <a:lstStyle>
            <a:lvl1pPr algn="r">
              <a:defRPr sz="2000">
                <a:latin typeface="Arial" pitchFamily="34" charset="0"/>
              </a:defRPr>
            </a:lvl1pPr>
          </a:lstStyle>
          <a:p>
            <a:pPr>
              <a:defRPr/>
            </a:pPr>
            <a:fld id="{5B2DC0FE-5016-4EA5-B663-E29353BCB8D5}" type="slidenum">
              <a:rPr lang="en-US">
                <a:solidFill>
                  <a:srgbClr val="000000"/>
                </a:solidFill>
                <a:ea typeface="+mn-ea"/>
                <a:cs typeface="+mn-cs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13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5pPr>
      <a:lvl6pPr marL="652913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6pPr>
      <a:lvl7pPr marL="1305830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7pPr>
      <a:lvl8pPr marL="1958745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8pPr>
      <a:lvl9pPr marL="2611661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9pPr>
    </p:titleStyle>
    <p:bodyStyle>
      <a:lvl1pPr marL="489687" indent="-489687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60987" indent="-408074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32287" indent="-326455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85200" indent="-326455" algn="l" rtl="0" eaLnBrk="0" fontAlgn="base" hangingPunct="0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</a:defRPr>
      </a:lvl4pPr>
      <a:lvl5pPr marL="2938113" indent="-326455" algn="l" rtl="0" eaLnBrk="0" fontAlgn="base" hangingPunct="0">
        <a:spcBef>
          <a:spcPct val="20000"/>
        </a:spcBef>
        <a:spcAft>
          <a:spcPct val="0"/>
        </a:spcAft>
        <a:buChar char="»"/>
        <a:defRPr sz="2900">
          <a:solidFill>
            <a:schemeClr val="tx1"/>
          </a:solidFill>
          <a:latin typeface="+mn-lt"/>
        </a:defRPr>
      </a:lvl5pPr>
      <a:lvl6pPr marL="3591026" indent="-326455" algn="l" rtl="0" fontAlgn="base">
        <a:spcBef>
          <a:spcPct val="20000"/>
        </a:spcBef>
        <a:spcAft>
          <a:spcPct val="0"/>
        </a:spcAft>
        <a:buChar char="»"/>
        <a:defRPr sz="2900">
          <a:solidFill>
            <a:schemeClr val="tx1"/>
          </a:solidFill>
          <a:latin typeface="+mn-lt"/>
        </a:defRPr>
      </a:lvl6pPr>
      <a:lvl7pPr marL="4243941" indent="-326455" algn="l" rtl="0" fontAlgn="base">
        <a:spcBef>
          <a:spcPct val="20000"/>
        </a:spcBef>
        <a:spcAft>
          <a:spcPct val="0"/>
        </a:spcAft>
        <a:buChar char="»"/>
        <a:defRPr sz="2900">
          <a:solidFill>
            <a:schemeClr val="tx1"/>
          </a:solidFill>
          <a:latin typeface="+mn-lt"/>
        </a:defRPr>
      </a:lvl7pPr>
      <a:lvl8pPr marL="4896857" indent="-326455" algn="l" rtl="0" fontAlgn="base">
        <a:spcBef>
          <a:spcPct val="20000"/>
        </a:spcBef>
        <a:spcAft>
          <a:spcPct val="0"/>
        </a:spcAft>
        <a:buChar char="»"/>
        <a:defRPr sz="2900">
          <a:solidFill>
            <a:schemeClr val="tx1"/>
          </a:solidFill>
          <a:latin typeface="+mn-lt"/>
        </a:defRPr>
      </a:lvl8pPr>
      <a:lvl9pPr marL="5549772" indent="-326455" algn="l" rtl="0" fontAlgn="base">
        <a:spcBef>
          <a:spcPct val="20000"/>
        </a:spcBef>
        <a:spcAft>
          <a:spcPct val="0"/>
        </a:spcAft>
        <a:buChar char="»"/>
        <a:defRPr sz="2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3058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2913" algn="l" defTabSz="13058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5830" algn="l" defTabSz="13058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8745" algn="l" defTabSz="13058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1661" algn="l" defTabSz="13058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4572" algn="l" defTabSz="13058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7487" algn="l" defTabSz="13058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400" algn="l" defTabSz="13058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3315" algn="l" defTabSz="13058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1520" y="329566"/>
            <a:ext cx="1316736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595" tIns="65298" rIns="130595" bIns="6529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520" y="1920240"/>
            <a:ext cx="13167360" cy="5431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>
              <a:defRPr sz="2000">
                <a:latin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algn="ctr">
              <a:defRPr sz="2000">
                <a:latin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algn="r">
              <a:defRPr sz="2000">
                <a:latin typeface="Arial" pitchFamily="34" charset="0"/>
              </a:defRPr>
            </a:lvl1pPr>
          </a:lstStyle>
          <a:p>
            <a:pPr>
              <a:defRPr/>
            </a:pPr>
            <a:fld id="{5B2DC0FE-5016-4EA5-B663-E29353BCB8D5}" type="slidenum">
              <a:rPr lang="en-US">
                <a:solidFill>
                  <a:srgbClr val="000000"/>
                </a:solidFill>
                <a:ea typeface="+mn-ea"/>
                <a:cs typeface="+mn-cs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26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50" r:id="rId13"/>
    <p:sldLayoutId id="2147483951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5pPr>
      <a:lvl6pPr marL="652979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6pPr>
      <a:lvl7pPr marL="1305960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7pPr>
      <a:lvl8pPr marL="1958941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8pPr>
      <a:lvl9pPr marL="2611921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pitchFamily="34" charset="0"/>
        </a:defRPr>
      </a:lvl9pPr>
    </p:titleStyle>
    <p:bodyStyle>
      <a:lvl1pPr marL="489736" indent="-489736" algn="l" rtl="0" eaLnBrk="0" fontAlgn="base" hangingPunct="0">
        <a:spcBef>
          <a:spcPct val="20000"/>
        </a:spcBef>
        <a:spcAft>
          <a:spcPct val="0"/>
        </a:spcAft>
        <a:buChar char="•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61093" indent="-408114" algn="l" rtl="0" eaLnBrk="0" fontAlgn="base" hangingPunct="0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2pPr>
      <a:lvl3pPr marL="1632450" indent="-326489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</a:defRPr>
      </a:lvl3pPr>
      <a:lvl4pPr marL="2285429" indent="-326489" algn="l" rtl="0" eaLnBrk="0" fontAlgn="base" hangingPunct="0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</a:defRPr>
      </a:lvl4pPr>
      <a:lvl5pPr marL="2938407" indent="-326489" algn="l" rtl="0" eaLnBrk="0" fontAlgn="base" hangingPunct="0">
        <a:spcBef>
          <a:spcPct val="20000"/>
        </a:spcBef>
        <a:spcAft>
          <a:spcPct val="0"/>
        </a:spcAft>
        <a:buChar char="»"/>
        <a:defRPr sz="2900">
          <a:solidFill>
            <a:schemeClr val="tx1"/>
          </a:solidFill>
          <a:latin typeface="+mn-lt"/>
        </a:defRPr>
      </a:lvl5pPr>
      <a:lvl6pPr marL="3591386" indent="-326489" algn="l" rtl="0" fontAlgn="base">
        <a:spcBef>
          <a:spcPct val="20000"/>
        </a:spcBef>
        <a:spcAft>
          <a:spcPct val="0"/>
        </a:spcAft>
        <a:buChar char="»"/>
        <a:defRPr sz="2900">
          <a:solidFill>
            <a:schemeClr val="tx1"/>
          </a:solidFill>
          <a:latin typeface="+mn-lt"/>
        </a:defRPr>
      </a:lvl6pPr>
      <a:lvl7pPr marL="4244366" indent="-326489" algn="l" rtl="0" fontAlgn="base">
        <a:spcBef>
          <a:spcPct val="20000"/>
        </a:spcBef>
        <a:spcAft>
          <a:spcPct val="0"/>
        </a:spcAft>
        <a:buChar char="»"/>
        <a:defRPr sz="2900">
          <a:solidFill>
            <a:schemeClr val="tx1"/>
          </a:solidFill>
          <a:latin typeface="+mn-lt"/>
        </a:defRPr>
      </a:lvl7pPr>
      <a:lvl8pPr marL="4897347" indent="-326489" algn="l" rtl="0" fontAlgn="base">
        <a:spcBef>
          <a:spcPct val="20000"/>
        </a:spcBef>
        <a:spcAft>
          <a:spcPct val="0"/>
        </a:spcAft>
        <a:buChar char="»"/>
        <a:defRPr sz="2900">
          <a:solidFill>
            <a:schemeClr val="tx1"/>
          </a:solidFill>
          <a:latin typeface="+mn-lt"/>
        </a:defRPr>
      </a:lvl8pPr>
      <a:lvl9pPr marL="5550327" indent="-326489" algn="l" rtl="0" fontAlgn="base">
        <a:spcBef>
          <a:spcPct val="20000"/>
        </a:spcBef>
        <a:spcAft>
          <a:spcPct val="0"/>
        </a:spcAft>
        <a:buChar char="»"/>
        <a:defRPr sz="2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3059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2979" algn="l" defTabSz="13059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5960" algn="l" defTabSz="13059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8941" algn="l" defTabSz="13059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1921" algn="l" defTabSz="13059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4898" algn="l" defTabSz="13059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7878" algn="l" defTabSz="13059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algn="l" defTabSz="13059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3836" algn="l" defTabSz="13059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15" tIns="65308" rIns="130615" bIns="6530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15" tIns="65308" rIns="130615" bIns="6530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2"/>
            <a:ext cx="3413760" cy="438150"/>
          </a:xfrm>
          <a:prstGeom prst="rect">
            <a:avLst/>
          </a:prstGeom>
        </p:spPr>
        <p:txBody>
          <a:bodyPr vert="horz" lIns="130615" tIns="65308" rIns="130615" bIns="6530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6155" fontAlgn="auto">
              <a:spcBef>
                <a:spcPts val="0"/>
              </a:spcBef>
              <a:spcAft>
                <a:spcPts val="0"/>
              </a:spcAft>
            </a:pPr>
            <a:fld id="{48B38EEE-4748-4CE2-ACFB-AB876A1ABDB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1306155" fontAlgn="auto">
                <a:spcBef>
                  <a:spcPts val="0"/>
                </a:spcBef>
                <a:spcAft>
                  <a:spcPts val="0"/>
                </a:spcAft>
              </a:pPr>
              <a:t>9/17/2024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2"/>
            <a:ext cx="4632960" cy="438150"/>
          </a:xfrm>
          <a:prstGeom prst="rect">
            <a:avLst/>
          </a:prstGeom>
        </p:spPr>
        <p:txBody>
          <a:bodyPr vert="horz" lIns="130615" tIns="65308" rIns="130615" bIns="6530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6155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2"/>
            <a:ext cx="3413760" cy="438150"/>
          </a:xfrm>
          <a:prstGeom prst="rect">
            <a:avLst/>
          </a:prstGeom>
        </p:spPr>
        <p:txBody>
          <a:bodyPr vert="horz" lIns="130615" tIns="65308" rIns="130615" bIns="6530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6155" fontAlgn="auto">
              <a:spcBef>
                <a:spcPts val="0"/>
              </a:spcBef>
              <a:spcAft>
                <a:spcPts val="0"/>
              </a:spcAft>
            </a:pPr>
            <a:fld id="{CE61C377-5013-4AD1-8E60-D5A3CA6A8C6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1306155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34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</p:sldLayoutIdLst>
  <p:txStyles>
    <p:titleStyle>
      <a:lvl1pPr algn="ctr" defTabSz="1306155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08" indent="-489808" algn="l" defTabSz="1306155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251" indent="-408174" algn="l" defTabSz="1306155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694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indent="-326539" algn="l" defTabSz="1306155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849" indent="-326539" algn="l" defTabSz="1306155" rtl="0" eaLnBrk="1" latinLnBrk="0" hangingPunct="1">
        <a:spcBef>
          <a:spcPct val="20000"/>
        </a:spcBef>
        <a:buFont typeface="Arial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1926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003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082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160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077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55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233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311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388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465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620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1520" y="329566"/>
            <a:ext cx="1316736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520" y="1920240"/>
            <a:ext cx="13167360" cy="5431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680">
                <a:latin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680">
                <a:latin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680"/>
            </a:lvl1pPr>
          </a:lstStyle>
          <a:p>
            <a:pPr>
              <a:defRPr/>
            </a:pPr>
            <a:fld id="{C8A9E9B2-F0A9-4CC3-9316-12C640B86E41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42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2"/>
          </a:solidFill>
          <a:latin typeface="Arial" pitchFamily="34" charset="0"/>
        </a:defRPr>
      </a:lvl5pPr>
      <a:lvl6pPr marL="548640" algn="ctr" rtl="0" fontAlgn="base">
        <a:spcBef>
          <a:spcPct val="0"/>
        </a:spcBef>
        <a:spcAft>
          <a:spcPct val="0"/>
        </a:spcAft>
        <a:defRPr sz="5280">
          <a:solidFill>
            <a:schemeClr val="tx2"/>
          </a:solidFill>
          <a:latin typeface="Arial" pitchFamily="34" charset="0"/>
        </a:defRPr>
      </a:lvl6pPr>
      <a:lvl7pPr marL="1097280" algn="ctr" rtl="0" fontAlgn="base">
        <a:spcBef>
          <a:spcPct val="0"/>
        </a:spcBef>
        <a:spcAft>
          <a:spcPct val="0"/>
        </a:spcAft>
        <a:defRPr sz="5280">
          <a:solidFill>
            <a:schemeClr val="tx2"/>
          </a:solidFill>
          <a:latin typeface="Arial" pitchFamily="34" charset="0"/>
        </a:defRPr>
      </a:lvl7pPr>
      <a:lvl8pPr marL="1645920" algn="ctr" rtl="0" fontAlgn="base">
        <a:spcBef>
          <a:spcPct val="0"/>
        </a:spcBef>
        <a:spcAft>
          <a:spcPct val="0"/>
        </a:spcAft>
        <a:defRPr sz="5280">
          <a:solidFill>
            <a:schemeClr val="tx2"/>
          </a:solidFill>
          <a:latin typeface="Arial" pitchFamily="34" charset="0"/>
        </a:defRPr>
      </a:lvl8pPr>
      <a:lvl9pPr marL="2194560" algn="ctr" rtl="0" fontAlgn="base">
        <a:spcBef>
          <a:spcPct val="0"/>
        </a:spcBef>
        <a:spcAft>
          <a:spcPct val="0"/>
        </a:spcAft>
        <a:defRPr sz="5280">
          <a:solidFill>
            <a:schemeClr val="tx2"/>
          </a:solidFill>
          <a:latin typeface="Arial" pitchFamily="34" charset="0"/>
        </a:defRPr>
      </a:lvl9pPr>
    </p:titleStyle>
    <p:bodyStyle>
      <a:lvl1pPr marL="411480" indent="-411480" algn="l" rtl="0" eaLnBrk="0" fontAlgn="base" hangingPunct="0">
        <a:spcBef>
          <a:spcPct val="20000"/>
        </a:spcBef>
        <a:spcAft>
          <a:spcPct val="0"/>
        </a:spcAft>
        <a:buChar char="•"/>
        <a:defRPr sz="384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rtl="0" eaLnBrk="0" fontAlgn="base" hangingPunct="0">
        <a:spcBef>
          <a:spcPct val="20000"/>
        </a:spcBef>
        <a:spcAft>
          <a:spcPct val="0"/>
        </a:spcAft>
        <a:buChar char="–"/>
        <a:defRPr sz="3360">
          <a:solidFill>
            <a:schemeClr val="tx1"/>
          </a:solidFill>
          <a:latin typeface="+mn-lt"/>
        </a:defRPr>
      </a:lvl2pPr>
      <a:lvl3pPr marL="1371600" indent="-274320" algn="l" rtl="0" eaLnBrk="0" fontAlgn="base" hangingPunct="0">
        <a:spcBef>
          <a:spcPct val="20000"/>
        </a:spcBef>
        <a:spcAft>
          <a:spcPct val="0"/>
        </a:spcAft>
        <a:buChar char="•"/>
        <a:defRPr sz="2880">
          <a:solidFill>
            <a:schemeClr val="tx1"/>
          </a:solidFill>
          <a:latin typeface="+mn-lt"/>
        </a:defRPr>
      </a:lvl3pPr>
      <a:lvl4pPr marL="1920240" indent="-27432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468880" indent="-27432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3017520" indent="-27432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3566160" indent="-27432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4114800" indent="-27432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4663440" indent="-27432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imeanddate.com/calendar/linking.html" TargetMode="External"/><Relationship Id="rId13" Type="http://schemas.openxmlformats.org/officeDocument/2006/relationships/hyperlink" Target="http://www.timeanddate.com/date/" TargetMode="External"/><Relationship Id="rId3" Type="http://schemas.openxmlformats.org/officeDocument/2006/relationships/hyperlink" Target="http://www.timeanddate.com/information/copyright.html" TargetMode="External"/><Relationship Id="rId7" Type="http://schemas.openxmlformats.org/officeDocument/2006/relationships/hyperlink" Target="http://www.timeanddate.com/createshort.html?url=/calendar/monthly.html?year%3D2007%26month%3D3%26country%3D1" TargetMode="External"/><Relationship Id="rId12" Type="http://schemas.openxmlformats.org/officeDocument/2006/relationships/hyperlink" Target="http://www.timeanddate.com/search/" TargetMode="External"/><Relationship Id="rId17" Type="http://schemas.openxmlformats.org/officeDocument/2006/relationships/image" Target="../media/image2.png"/><Relationship Id="rId2" Type="http://schemas.openxmlformats.org/officeDocument/2006/relationships/image" Target="../media/image1.png"/><Relationship Id="rId16" Type="http://schemas.openxmlformats.org/officeDocument/2006/relationships/hyperlink" Target="http://www.timeanddate.com/counters/" TargetMode="External"/><Relationship Id="rId1" Type="http://schemas.openxmlformats.org/officeDocument/2006/relationships/slideLayout" Target="../slideLayouts/slideLayout66.xml"/><Relationship Id="rId6" Type="http://schemas.openxmlformats.org/officeDocument/2006/relationships/hyperlink" Target="http://www.timeanddate.com/information/privacy.html" TargetMode="External"/><Relationship Id="rId11" Type="http://schemas.openxmlformats.org/officeDocument/2006/relationships/hyperlink" Target="http://www.timeanddate.com/sitemap.html" TargetMode="External"/><Relationship Id="rId5" Type="http://schemas.openxmlformats.org/officeDocument/2006/relationships/hyperlink" Target="http://www.timeanddate.com/information/disclaimer.html" TargetMode="External"/><Relationship Id="rId15" Type="http://schemas.openxmlformats.org/officeDocument/2006/relationships/hyperlink" Target="http://www.timeanddate.com/calendar/" TargetMode="External"/><Relationship Id="rId10" Type="http://schemas.openxmlformats.org/officeDocument/2006/relationships/hyperlink" Target="http://www.timeanddate.com/" TargetMode="External"/><Relationship Id="rId4" Type="http://schemas.openxmlformats.org/officeDocument/2006/relationships/hyperlink" Target="http://www.timeanddate.com/information/" TargetMode="External"/><Relationship Id="rId9" Type="http://schemas.openxmlformats.org/officeDocument/2006/relationships/hyperlink" Target="mailto:webmaster@timeanddate.com" TargetMode="External"/><Relationship Id="rId14" Type="http://schemas.openxmlformats.org/officeDocument/2006/relationships/hyperlink" Target="http://www.timeanddate.com/worldclock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9.png"/><Relationship Id="rId7" Type="http://schemas.openxmlformats.org/officeDocument/2006/relationships/image" Target="../media/image25.png"/><Relationship Id="rId12" Type="http://schemas.openxmlformats.org/officeDocument/2006/relationships/image" Target="../media/image37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11" Type="http://schemas.openxmlformats.org/officeDocument/2006/relationships/image" Target="../media/image36.jpeg"/><Relationship Id="rId5" Type="http://schemas.openxmlformats.org/officeDocument/2006/relationships/image" Target="../media/image35.png"/><Relationship Id="rId10" Type="http://schemas.openxmlformats.org/officeDocument/2006/relationships/image" Target="../media/image27.png"/><Relationship Id="rId4" Type="http://schemas.openxmlformats.org/officeDocument/2006/relationships/image" Target="../media/image31.jpe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jpeg"/><Relationship Id="rId5" Type="http://schemas.openxmlformats.org/officeDocument/2006/relationships/image" Target="../media/image41.png"/><Relationship Id="rId10" Type="http://schemas.openxmlformats.org/officeDocument/2006/relationships/image" Target="../media/image46.jpe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1.jpeg"/><Relationship Id="rId7" Type="http://schemas.openxmlformats.org/officeDocument/2006/relationships/image" Target="../media/image75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3.png"/><Relationship Id="rId4" Type="http://schemas.openxmlformats.org/officeDocument/2006/relationships/image" Target="../media/image102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50545" y="371477"/>
            <a:ext cx="8695069" cy="1668780"/>
          </a:xfrm>
          <a:solidFill>
            <a:schemeClr val="accent1"/>
          </a:solidFill>
          <a:ln w="38100">
            <a:solidFill>
              <a:srgbClr val="FF0000"/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en-US" sz="432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 Overview of Data Mining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98389" y="4466106"/>
            <a:ext cx="4770781" cy="3137867"/>
          </a:xfrm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sz="4320" dirty="0"/>
              <a:t>D. A. Dickey</a:t>
            </a:r>
          </a:p>
          <a:p>
            <a:pPr eaLnBrk="1" hangingPunct="1"/>
            <a:r>
              <a:rPr lang="en-US" altLang="en-US" sz="4320" dirty="0">
                <a:solidFill>
                  <a:srgbClr val="FF0000"/>
                </a:solidFill>
              </a:rPr>
              <a:t>IAA</a:t>
            </a:r>
          </a:p>
          <a:p>
            <a:pPr eaLnBrk="1" hangingPunct="1"/>
            <a:r>
              <a:rPr lang="en-US" altLang="en-US" sz="4320" dirty="0"/>
              <a:t>September 2024</a:t>
            </a:r>
          </a:p>
          <a:p>
            <a:pPr eaLnBrk="1" hangingPunct="1"/>
            <a:endParaRPr lang="en-US" altLang="en-US" sz="2400" dirty="0"/>
          </a:p>
        </p:txBody>
      </p:sp>
      <p:pic>
        <p:nvPicPr>
          <p:cNvPr id="9728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520" y="5212081"/>
            <a:ext cx="1143000" cy="149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60" y="5212080"/>
            <a:ext cx="1257300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6" name="Rectangle 184"/>
          <p:cNvSpPr>
            <a:spLocks noChangeArrowheads="1"/>
          </p:cNvSpPr>
          <p:nvPr/>
        </p:nvSpPr>
        <p:spPr bwMode="auto">
          <a:xfrm>
            <a:off x="-1143000" y="1852191"/>
            <a:ext cx="184731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br>
              <a:rPr lang="en-US" altLang="en-US" sz="2160">
                <a:solidFill>
                  <a:srgbClr val="000000"/>
                </a:solidFill>
                <a:ea typeface="+mn-ea"/>
                <a:cs typeface="+mn-cs"/>
              </a:rPr>
            </a:br>
            <a:endParaRPr lang="en-US" altLang="en-US" sz="216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97287" name="Rectangle 274"/>
          <p:cNvSpPr>
            <a:spLocks noChangeArrowheads="1"/>
          </p:cNvSpPr>
          <p:nvPr/>
        </p:nvSpPr>
        <p:spPr bwMode="auto">
          <a:xfrm>
            <a:off x="-1143000" y="13303609"/>
            <a:ext cx="184731" cy="4247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16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97288" name="Rectangle 275"/>
          <p:cNvSpPr>
            <a:spLocks noChangeArrowheads="1"/>
          </p:cNvSpPr>
          <p:nvPr/>
        </p:nvSpPr>
        <p:spPr bwMode="auto">
          <a:xfrm>
            <a:off x="685800" y="13527495"/>
            <a:ext cx="109728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  <a:hlinkClick r:id="rId3"/>
              </a:rPr>
              <a:t>Copyright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</a:rPr>
              <a:t> © Time and Date AS / Steffen Thorsen 1995-2006. All rights reserved. 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  <a:hlinkClick r:id="rId4"/>
              </a:rPr>
              <a:t>About us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</a:rPr>
              <a:t> | 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  <a:hlinkClick r:id="rId5"/>
              </a:rPr>
              <a:t>Disclaimer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</a:rPr>
              <a:t> | 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  <a:hlinkClick r:id="rId6"/>
              </a:rPr>
              <a:t>Privacy</a:t>
            </a:r>
            <a:br>
              <a:rPr lang="en-US" altLang="en-US" sz="2160">
                <a:solidFill>
                  <a:srgbClr val="000000"/>
                </a:solidFill>
                <a:ea typeface="+mn-ea"/>
                <a:cs typeface="+mn-cs"/>
              </a:rPr>
            </a:b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  <a:hlinkClick r:id="rId7"/>
              </a:rPr>
              <a:t>Create short URL to this page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</a:rPr>
              <a:t> | 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  <a:hlinkClick r:id="rId8"/>
              </a:rPr>
              <a:t>Linking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</a:rPr>
              <a:t> | Feedback: 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  <a:hlinkClick r:id="rId9"/>
              </a:rPr>
              <a:t>webmaster@timeanddate.com</a:t>
            </a:r>
            <a:br>
              <a:rPr lang="en-US" altLang="en-US" sz="2160">
                <a:solidFill>
                  <a:srgbClr val="000000"/>
                </a:solidFill>
                <a:ea typeface="+mn-ea"/>
                <a:cs typeface="+mn-cs"/>
              </a:rPr>
            </a:b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  <a:hlinkClick r:id="rId10"/>
              </a:rPr>
              <a:t>Home page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</a:rPr>
              <a:t> | 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  <a:hlinkClick r:id="rId11"/>
              </a:rPr>
              <a:t>Site Map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</a:rPr>
              <a:t> | 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  <a:hlinkClick r:id="rId12"/>
              </a:rPr>
              <a:t>Site Search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</a:rPr>
              <a:t> | 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  <a:hlinkClick r:id="rId13"/>
              </a:rPr>
              <a:t>Date Menu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</a:rPr>
              <a:t> | 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  <a:hlinkClick r:id="rId14"/>
              </a:rPr>
              <a:t>The World Clock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</a:rPr>
              <a:t> | 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  <a:hlinkClick r:id="rId15"/>
              </a:rPr>
              <a:t>Calendar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</a:rPr>
              <a:t> | 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  <a:hlinkClick r:id="rId16"/>
              </a:rPr>
              <a:t>Countdown</a:t>
            </a:r>
            <a:r>
              <a:rPr lang="en-US" altLang="en-US" sz="2160">
                <a:solidFill>
                  <a:srgbClr val="000000"/>
                </a:solidFill>
                <a:ea typeface="+mn-ea"/>
                <a:cs typeface="+mn-cs"/>
              </a:rPr>
              <a:t> </a:t>
            </a:r>
          </a:p>
        </p:txBody>
      </p:sp>
      <p:pic>
        <p:nvPicPr>
          <p:cNvPr id="97289" name="Picture 30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0" y="2743201"/>
            <a:ext cx="8732520" cy="1337310"/>
          </a:xfrm>
          <a:prstGeom prst="rect">
            <a:avLst/>
          </a:prstGeom>
          <a:noFill/>
          <a:ln w="38100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31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873260" y="174315"/>
            <a:ext cx="3026734" cy="908687"/>
          </a:xfrm>
        </p:spPr>
        <p:txBody>
          <a:bodyPr/>
          <a:lstStyle/>
          <a:p>
            <a:pPr eaLnBrk="1" hangingPunct="1"/>
            <a:r>
              <a:rPr lang="en-US" dirty="0"/>
              <a:t>Validation 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520" y="1920240"/>
            <a:ext cx="13411200" cy="478607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Traditional stats – small dataset, need all observations to estimate parameters of interest. 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Data mining – loads of data, can afford “holdout sample”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Variation: n-fold cross validation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Randomly divide data into n 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Estimate on n-1, validate on 1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Repeat n times, using each set as holdout.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Framingham example did not use holdout.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440" y="182880"/>
            <a:ext cx="16764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922" y="628653"/>
            <a:ext cx="1478280" cy="1108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99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819282" y="128695"/>
            <a:ext cx="2368326" cy="839897"/>
          </a:xfrm>
        </p:spPr>
        <p:txBody>
          <a:bodyPr/>
          <a:lstStyle/>
          <a:p>
            <a:pPr eaLnBrk="1" hangingPunct="1"/>
            <a:r>
              <a:rPr lang="en-US"/>
              <a:t>Pruning 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680" y="1417320"/>
            <a:ext cx="13411200" cy="4045487"/>
          </a:xfrm>
        </p:spPr>
        <p:txBody>
          <a:bodyPr/>
          <a:lstStyle/>
          <a:p>
            <a:pPr eaLnBrk="1" hangingPunct="1"/>
            <a:r>
              <a:rPr lang="en-US" dirty="0"/>
              <a:t>Grow bushy tree on the “fit data” </a:t>
            </a:r>
          </a:p>
          <a:p>
            <a:pPr eaLnBrk="1" hangingPunct="1"/>
            <a:r>
              <a:rPr lang="en-US" dirty="0"/>
              <a:t>Classify validation (holdout) data</a:t>
            </a:r>
          </a:p>
          <a:p>
            <a:pPr eaLnBrk="1" hangingPunct="1"/>
            <a:r>
              <a:rPr lang="en-US" dirty="0"/>
              <a:t>Likely farthest out branches do not improve, possibly hurt fit on validation data</a:t>
            </a:r>
          </a:p>
          <a:p>
            <a:pPr eaLnBrk="1" hangingPunct="1"/>
            <a:r>
              <a:rPr lang="en-US" dirty="0"/>
              <a:t>Prune non-helpful branches. </a:t>
            </a:r>
          </a:p>
          <a:p>
            <a:pPr eaLnBrk="1" hangingPunct="1"/>
            <a:r>
              <a:rPr lang="en-US" dirty="0"/>
              <a:t>What is “helpful”?  What is good discriminator criterion?</a:t>
            </a:r>
          </a:p>
        </p:txBody>
      </p:sp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360" y="548640"/>
            <a:ext cx="207264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557760" y="4572000"/>
            <a:ext cx="36576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575" tIns="65288" rIns="130575" bIns="6528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070080" y="5212080"/>
            <a:ext cx="36576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575" tIns="65288" rIns="130575" bIns="6528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045440" y="5212080"/>
            <a:ext cx="36576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575" tIns="65288" rIns="130575" bIns="6528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582400" y="5852160"/>
            <a:ext cx="36576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575" tIns="65288" rIns="130575" bIns="6528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272010" y="5862857"/>
            <a:ext cx="36576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575" tIns="65288" rIns="130575" bIns="6528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512165" y="5808406"/>
            <a:ext cx="36576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575" tIns="65288" rIns="130575" bIns="6528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070080" y="6492240"/>
            <a:ext cx="36576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575" tIns="65288" rIns="130575" bIns="6528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216640" y="6492240"/>
            <a:ext cx="36576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575" tIns="65288" rIns="130575" bIns="65288"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801600" y="4846320"/>
            <a:ext cx="426720" cy="36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0" idx="0"/>
          </p:cNvCxnSpPr>
          <p:nvPr/>
        </p:nvCxnSpPr>
        <p:spPr>
          <a:xfrm>
            <a:off x="13348335" y="5442646"/>
            <a:ext cx="346710" cy="36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2313920" y="4846320"/>
            <a:ext cx="365760" cy="36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" idx="0"/>
          </p:cNvCxnSpPr>
          <p:nvPr/>
        </p:nvCxnSpPr>
        <p:spPr>
          <a:xfrm>
            <a:off x="12153900" y="5520690"/>
            <a:ext cx="300990" cy="3421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1826240" y="6126480"/>
            <a:ext cx="426720" cy="36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1826240" y="5486400"/>
            <a:ext cx="365760" cy="36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1338560" y="6126480"/>
            <a:ext cx="365760" cy="36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Image result for Darth Vader with lightsaber"/>
          <p:cNvSpPr>
            <a:spLocks noChangeAspect="1" noChangeArrowheads="1"/>
          </p:cNvSpPr>
          <p:nvPr/>
        </p:nvSpPr>
        <p:spPr bwMode="auto">
          <a:xfrm>
            <a:off x="-718591" y="5486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Darth Vader with lightsaber"/>
          <p:cNvSpPr>
            <a:spLocks noChangeAspect="1" noChangeArrowheads="1"/>
          </p:cNvSpPr>
          <p:nvPr/>
        </p:nvSpPr>
        <p:spPr bwMode="auto">
          <a:xfrm>
            <a:off x="-566191" y="7010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282" y="5808406"/>
            <a:ext cx="2627179" cy="1641987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7" idx="2"/>
            <a:endCxn id="28" idx="0"/>
          </p:cNvCxnSpPr>
          <p:nvPr/>
        </p:nvCxnSpPr>
        <p:spPr>
          <a:xfrm flipH="1">
            <a:off x="13018770" y="5486400"/>
            <a:ext cx="209550" cy="3802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2835890" y="5866667"/>
            <a:ext cx="36576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575" tIns="65288" rIns="130575" bIns="65288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9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861274" y="308419"/>
            <a:ext cx="1804802" cy="829265"/>
          </a:xfrm>
        </p:spPr>
        <p:txBody>
          <a:bodyPr/>
          <a:lstStyle/>
          <a:p>
            <a:pPr eaLnBrk="1" hangingPunct="1"/>
            <a:r>
              <a:rPr lang="en-US" dirty="0"/>
              <a:t>Goals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520" y="1920245"/>
            <a:ext cx="13167360" cy="4246375"/>
          </a:xfrm>
        </p:spPr>
        <p:txBody>
          <a:bodyPr/>
          <a:lstStyle/>
          <a:p>
            <a:pPr eaLnBrk="1" hangingPunct="1">
              <a:defRPr/>
            </a:pPr>
            <a:r>
              <a:rPr lang="en-US" u="sng" dirty="0">
                <a:solidFill>
                  <a:srgbClr val="FF0000"/>
                </a:solidFill>
              </a:rPr>
              <a:t>Split</a:t>
            </a:r>
            <a:r>
              <a:rPr lang="en-US" dirty="0"/>
              <a:t> (or keep split) if diversity in parent “node” &gt; summed diversities in child nodes</a:t>
            </a:r>
          </a:p>
          <a:p>
            <a:pPr eaLnBrk="1" hangingPunct="1">
              <a:defRPr/>
            </a:pPr>
            <a:r>
              <a:rPr lang="en-US" u="sng" dirty="0">
                <a:solidFill>
                  <a:srgbClr val="FF0000"/>
                </a:solidFill>
              </a:rPr>
              <a:t>Prune</a:t>
            </a:r>
            <a:r>
              <a:rPr lang="en-US" dirty="0"/>
              <a:t> to optimize</a:t>
            </a:r>
          </a:p>
          <a:p>
            <a:pPr lvl="1" eaLnBrk="1" hangingPunct="1">
              <a:defRPr/>
            </a:pPr>
            <a:r>
              <a:rPr lang="en-US" dirty="0"/>
              <a:t>Estimates </a:t>
            </a:r>
          </a:p>
          <a:p>
            <a:pPr lvl="1" eaLnBrk="1" hangingPunct="1">
              <a:defRPr/>
            </a:pPr>
            <a:r>
              <a:rPr lang="en-US" dirty="0"/>
              <a:t>Decisions</a:t>
            </a:r>
          </a:p>
          <a:p>
            <a:pPr lvl="1" eaLnBrk="1" hangingPunct="1">
              <a:defRPr/>
            </a:pPr>
            <a:r>
              <a:rPr lang="en-US" dirty="0"/>
              <a:t>Ranking</a:t>
            </a:r>
          </a:p>
          <a:p>
            <a:pPr>
              <a:defRPr/>
            </a:pPr>
            <a:r>
              <a:rPr lang="en-US" dirty="0"/>
              <a:t>in validation data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506" y="2560320"/>
            <a:ext cx="1344050" cy="2043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597" y="2630813"/>
            <a:ext cx="1175226" cy="188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82" y="3574825"/>
            <a:ext cx="3202445" cy="1799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059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21457" y="0"/>
            <a:ext cx="5252203" cy="981119"/>
          </a:xfrm>
        </p:spPr>
        <p:txBody>
          <a:bodyPr/>
          <a:lstStyle/>
          <a:p>
            <a:pPr eaLnBrk="1" hangingPunct="1"/>
            <a:r>
              <a:rPr lang="en-US" dirty="0"/>
              <a:t>Assessment for: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673" y="981119"/>
            <a:ext cx="13167360" cy="7070802"/>
          </a:xfrm>
          <a:ln>
            <a:solidFill>
              <a:schemeClr val="bg1"/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en-US" u="sng" dirty="0">
                <a:solidFill>
                  <a:srgbClr val="FF0000"/>
                </a:solidFill>
              </a:rPr>
              <a:t>Decisions</a:t>
            </a:r>
            <a:r>
              <a:rPr lang="en-US" dirty="0"/>
              <a:t>  Minimize incorrect model decisions (versus realized)</a:t>
            </a:r>
          </a:p>
          <a:p>
            <a:pPr eaLnBrk="1" hangingPunct="1">
              <a:defRPr/>
            </a:pPr>
            <a:r>
              <a:rPr lang="en-US" u="sng" dirty="0">
                <a:solidFill>
                  <a:srgbClr val="FF0000"/>
                </a:solidFill>
              </a:rPr>
              <a:t>Estimates</a:t>
            </a:r>
            <a:r>
              <a:rPr lang="en-US" dirty="0"/>
              <a:t>  Error Mean Square (average squared error) </a:t>
            </a:r>
          </a:p>
          <a:p>
            <a:pPr eaLnBrk="1" hangingPunct="1">
              <a:defRPr/>
            </a:pPr>
            <a:r>
              <a:rPr lang="en-US" u="sng" dirty="0">
                <a:solidFill>
                  <a:srgbClr val="FF0000"/>
                </a:solidFill>
              </a:rPr>
              <a:t>Ranking</a:t>
            </a:r>
            <a:r>
              <a:rPr lang="en-US" u="sng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 (concordance) statistic =                                                                       proportion concordant + ½ (</a:t>
            </a:r>
            <a:r>
              <a:rPr lang="en-US" dirty="0">
                <a:solidFill>
                  <a:srgbClr val="C00000"/>
                </a:solidFill>
              </a:rPr>
              <a:t>proportion  tied</a:t>
            </a:r>
            <a:r>
              <a:rPr lang="en-US" dirty="0">
                <a:solidFill>
                  <a:schemeClr val="tx1"/>
                </a:solidFill>
              </a:rPr>
              <a:t>) </a:t>
            </a:r>
          </a:p>
          <a:p>
            <a:pPr lvl="1">
              <a:defRPr/>
            </a:pPr>
            <a:r>
              <a:rPr lang="en-US" dirty="0" err="1">
                <a:solidFill>
                  <a:schemeClr val="tx1"/>
                </a:solidFill>
              </a:rPr>
              <a:t>Obs</a:t>
            </a:r>
            <a:r>
              <a:rPr lang="en-US" dirty="0">
                <a:solidFill>
                  <a:schemeClr val="tx1"/>
                </a:solidFill>
              </a:rPr>
              <a:t> number          1        2    3    4    5</a:t>
            </a:r>
          </a:p>
          <a:p>
            <a:pPr lvl="1">
              <a:defRPr/>
            </a:pPr>
            <a:r>
              <a:rPr lang="en-US" dirty="0">
                <a:solidFill>
                  <a:srgbClr val="FF0000"/>
                </a:solidFill>
              </a:rPr>
              <a:t>Actual                     </a:t>
            </a:r>
            <a:r>
              <a:rPr lang="en-US" dirty="0">
                <a:solidFill>
                  <a:srgbClr val="00B0F0"/>
                </a:solidFill>
              </a:rPr>
              <a:t>0</a:t>
            </a:r>
            <a:r>
              <a:rPr lang="en-US" dirty="0">
                <a:solidFill>
                  <a:srgbClr val="FF0000"/>
                </a:solidFill>
              </a:rPr>
              <a:t>     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00B0F0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)</a:t>
            </a:r>
            <a:r>
              <a:rPr lang="en-US" dirty="0">
                <a:solidFill>
                  <a:srgbClr val="FF0000"/>
                </a:solidFill>
              </a:rPr>
              <a:t>     1     </a:t>
            </a:r>
            <a:r>
              <a:rPr lang="en-US" dirty="0">
                <a:solidFill>
                  <a:srgbClr val="00B0F0"/>
                </a:solidFill>
              </a:rPr>
              <a:t>0</a:t>
            </a:r>
            <a:r>
              <a:rPr lang="en-US" dirty="0">
                <a:solidFill>
                  <a:srgbClr val="FF0000"/>
                </a:solidFill>
              </a:rPr>
              <a:t>      (1 means “event”)</a:t>
            </a:r>
          </a:p>
          <a:p>
            <a:pPr lvl="1">
              <a:buClr>
                <a:srgbClr val="00539B"/>
              </a:buClr>
              <a:defRPr/>
            </a:pPr>
            <a:r>
              <a:rPr lang="en-US" dirty="0">
                <a:solidFill>
                  <a:srgbClr val="000000"/>
                </a:solidFill>
              </a:rPr>
              <a:t>Probability of 1     0.2      0.3     0.6  0.7   (</a:t>
            </a:r>
            <a:r>
              <a:rPr lang="en-US" dirty="0">
                <a:solidFill>
                  <a:srgbClr val="000000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000000"/>
                </a:solidFill>
              </a:rPr>
              <a:t>from model)</a:t>
            </a:r>
            <a:endParaRPr lang="en-US" dirty="0">
              <a:solidFill>
                <a:srgbClr val="FF0000"/>
              </a:solidFill>
            </a:endParaRPr>
          </a:p>
          <a:p>
            <a:pPr lvl="2">
              <a:defRPr/>
            </a:pPr>
            <a:r>
              <a:rPr lang="en-US" dirty="0">
                <a:solidFill>
                  <a:srgbClr val="36963C"/>
                </a:solidFill>
              </a:rPr>
              <a:t>Concordant Pairs</a:t>
            </a:r>
            <a:r>
              <a:rPr lang="en-US" dirty="0">
                <a:solidFill>
                  <a:schemeClr val="tx1"/>
                </a:solidFill>
              </a:rPr>
              <a:t>: (1,3)  (1,4)  (2,4) </a:t>
            </a:r>
          </a:p>
          <a:p>
            <a:pPr lvl="2">
              <a:defRPr/>
            </a:pPr>
            <a:r>
              <a:rPr lang="en-US" dirty="0">
                <a:solidFill>
                  <a:srgbClr val="0070C0"/>
                </a:solidFill>
              </a:rPr>
              <a:t>Discordant  Pairs</a:t>
            </a:r>
            <a:r>
              <a:rPr lang="en-US" dirty="0">
                <a:solidFill>
                  <a:srgbClr val="36963C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(3,5) (4,5)</a:t>
            </a:r>
          </a:p>
          <a:p>
            <a:pPr lvl="2">
              <a:defRPr/>
            </a:pPr>
            <a:r>
              <a:rPr lang="en-US" dirty="0">
                <a:solidFill>
                  <a:srgbClr val="C00000"/>
                </a:solidFill>
              </a:rPr>
              <a:t>Tied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rgbClr val="CC3300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rgbClr val="CC3300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) </a:t>
            </a:r>
          </a:p>
          <a:p>
            <a:pPr lvl="2">
              <a:defRPr/>
            </a:pPr>
            <a:r>
              <a:rPr lang="en-US" dirty="0">
                <a:solidFill>
                  <a:schemeClr val="tx1"/>
                </a:solidFill>
              </a:rPr>
              <a:t>6 ways to get pair with 2 different responses</a:t>
            </a:r>
          </a:p>
          <a:p>
            <a:pPr lvl="1">
              <a:defRPr/>
            </a:pPr>
            <a:r>
              <a:rPr lang="en-US" dirty="0">
                <a:solidFill>
                  <a:schemeClr val="tx1"/>
                </a:solidFill>
              </a:rPr>
              <a:t>C = 3/6 + (1/2)(1/6) = 7/12=0.5833= ROC area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2136913" y="5700218"/>
            <a:ext cx="3054847" cy="843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6963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flipV="1">
            <a:off x="2110409" y="6241774"/>
            <a:ext cx="3081351" cy="1129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 flipH="1">
            <a:off x="2136914" y="6832047"/>
            <a:ext cx="91108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CC33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Oval 38"/>
          <p:cNvSpPr/>
          <p:nvPr/>
        </p:nvSpPr>
        <p:spPr bwMode="auto">
          <a:xfrm>
            <a:off x="5486400" y="3387917"/>
            <a:ext cx="1391920" cy="1956243"/>
          </a:xfrm>
          <a:prstGeom prst="ellipse">
            <a:avLst/>
          </a:prstGeom>
          <a:noFill/>
          <a:ln w="2857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20" name="Picture 19" descr="C:\Users\dickey\AppData\Local\Temp\SAS Temporary Files\_TD7944_DICKEY-E7450_\SGPlot25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0" t="2931" r="5201" b="15605"/>
          <a:stretch/>
        </p:blipFill>
        <p:spPr bwMode="auto">
          <a:xfrm>
            <a:off x="10515426" y="5714801"/>
            <a:ext cx="3684746" cy="14312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1" name="Straight Arrow Connector 20"/>
          <p:cNvCxnSpPr/>
          <p:nvPr/>
        </p:nvCxnSpPr>
        <p:spPr bwMode="auto">
          <a:xfrm flipV="1">
            <a:off x="10330069" y="5678556"/>
            <a:ext cx="9939" cy="15306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10340008" y="7202401"/>
            <a:ext cx="4055166" cy="677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10757453" y="6255498"/>
            <a:ext cx="1550510" cy="670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6963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V="1">
            <a:off x="10757453" y="6319628"/>
            <a:ext cx="347870" cy="60628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6963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flipV="1">
            <a:off x="11164960" y="6284842"/>
            <a:ext cx="1083366" cy="6675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6963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>
            <a:off x="11274287" y="6255498"/>
            <a:ext cx="1441183" cy="7422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12412143" y="6255498"/>
            <a:ext cx="353017" cy="670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11164960" y="6319628"/>
            <a:ext cx="0" cy="606287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CC33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10443170" y="5968924"/>
            <a:ext cx="41543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1               1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7C0E6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0    0                      0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0.2  0.3           0.6  0.7            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{1}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10030486" y="5344160"/>
            <a:ext cx="4527023" cy="2239197"/>
          </a:xfrm>
          <a:prstGeom prst="rect">
            <a:avLst/>
          </a:prstGeom>
          <a:noFill/>
          <a:ln w="38100" cap="flat" cmpd="sng" algn="ctr">
            <a:solidFill>
              <a:srgbClr val="5F2D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96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3" grpId="0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776808" y="514070"/>
            <a:ext cx="6832310" cy="815975"/>
          </a:xfrm>
        </p:spPr>
        <p:txBody>
          <a:bodyPr/>
          <a:lstStyle/>
          <a:p>
            <a:pPr eaLnBrk="1" hangingPunct="1"/>
            <a:r>
              <a:rPr lang="en-US" dirty="0"/>
              <a:t>Accounting for Costs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138" y="1896486"/>
            <a:ext cx="13167360" cy="3574588"/>
          </a:xfrm>
        </p:spPr>
        <p:txBody>
          <a:bodyPr/>
          <a:lstStyle/>
          <a:p>
            <a:pPr eaLnBrk="1" hangingPunct="1"/>
            <a:r>
              <a:rPr lang="en-US" dirty="0"/>
              <a:t>Pardon me (sir, ma’am) can you spare some change?</a:t>
            </a:r>
          </a:p>
          <a:p>
            <a:pPr eaLnBrk="1" hangingPunct="1"/>
            <a:r>
              <a:rPr lang="en-US" dirty="0"/>
              <a:t>Say “sir” and prefers male  +$2.00 </a:t>
            </a:r>
          </a:p>
          <a:p>
            <a:pPr eaLnBrk="1" hangingPunct="1"/>
            <a:r>
              <a:rPr lang="en-US" dirty="0"/>
              <a:t>Say “ma’am” and prefers female +$5.00</a:t>
            </a:r>
          </a:p>
          <a:p>
            <a:pPr eaLnBrk="1" hangingPunct="1"/>
            <a:r>
              <a:rPr lang="en-US" dirty="0"/>
              <a:t>Say “sir” but prefers female -$1.00 (balm for slapped face)</a:t>
            </a:r>
          </a:p>
          <a:p>
            <a:pPr eaLnBrk="1" hangingPunct="1"/>
            <a:r>
              <a:rPr lang="en-US" dirty="0"/>
              <a:t>Say “ma’am” but prefers male -$10.00 (nose splint)</a:t>
            </a:r>
          </a:p>
        </p:txBody>
      </p:sp>
      <p:pic>
        <p:nvPicPr>
          <p:cNvPr id="27652" name="Picture 5" descr="http://img.tfd.com/wn/E2/68C21-begg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410" y="2132267"/>
            <a:ext cx="1950720" cy="214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149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454714" y="493280"/>
            <a:ext cx="7622021" cy="826366"/>
          </a:xfrm>
        </p:spPr>
        <p:txBody>
          <a:bodyPr/>
          <a:lstStyle/>
          <a:p>
            <a:pPr eaLnBrk="1" hangingPunct="1"/>
            <a:r>
              <a:rPr lang="en-US" dirty="0"/>
              <a:t>Including Probabilities</a:t>
            </a:r>
          </a:p>
        </p:txBody>
      </p:sp>
      <p:sp>
        <p:nvSpPr>
          <p:cNvPr id="28675" name="Rectangle 4"/>
          <p:cNvSpPr>
            <a:spLocks noChangeArrowheads="1"/>
          </p:cNvSpPr>
          <p:nvPr/>
        </p:nvSpPr>
        <p:spPr bwMode="auto">
          <a:xfrm>
            <a:off x="2016250" y="3108960"/>
            <a:ext cx="5730240" cy="2651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7DC3">
                  <a:lumMod val="20000"/>
                  <a:lumOff val="80000"/>
                </a:srgbClr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8676" name="Line 5"/>
          <p:cNvSpPr>
            <a:spLocks noChangeShapeType="1"/>
          </p:cNvSpPr>
          <p:nvPr/>
        </p:nvSpPr>
        <p:spPr bwMode="auto">
          <a:xfrm>
            <a:off x="4820410" y="3108960"/>
            <a:ext cx="0" cy="26517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8677" name="Line 6"/>
          <p:cNvSpPr>
            <a:spLocks noChangeShapeType="1"/>
          </p:cNvSpPr>
          <p:nvPr/>
        </p:nvSpPr>
        <p:spPr bwMode="auto">
          <a:xfrm>
            <a:off x="2016250" y="4389120"/>
            <a:ext cx="56083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4582" name="Text Box 8"/>
          <p:cNvSpPr txBox="1">
            <a:spLocks noChangeArrowheads="1"/>
          </p:cNvSpPr>
          <p:nvPr/>
        </p:nvSpPr>
        <p:spPr bwMode="auto">
          <a:xfrm>
            <a:off x="574311" y="2783324"/>
            <a:ext cx="1706880" cy="2594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575" tIns="65288" rIns="130575" bIns="6528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 </a:t>
            </a:r>
            <a:r>
              <a:rPr lang="en-US" noProof="0" dirty="0"/>
              <a:t>Actual</a:t>
            </a:r>
            <a:r>
              <a:rPr lang="en-US" dirty="0"/>
              <a:t> Preference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418C3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M 40%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418C3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8817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418C3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F  60%</a:t>
            </a:r>
          </a:p>
        </p:txBody>
      </p:sp>
      <p:sp>
        <p:nvSpPr>
          <p:cNvPr id="24583" name="Text Box 9"/>
          <p:cNvSpPr txBox="1">
            <a:spLocks noChangeArrowheads="1"/>
          </p:cNvSpPr>
          <p:nvPr/>
        </p:nvSpPr>
        <p:spPr bwMode="auto">
          <a:xfrm>
            <a:off x="309924" y="2120693"/>
            <a:ext cx="9631680" cy="901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575" tIns="65288" rIns="130575" bIns="6528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Leaf has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418C3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)=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418C3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.4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418C3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)=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418C3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.6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418C3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     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You say: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                                      Sir                                    Ma’am</a:t>
            </a:r>
          </a:p>
        </p:txBody>
      </p:sp>
      <p:sp>
        <p:nvSpPr>
          <p:cNvPr id="28680" name="Text Box 10"/>
          <p:cNvSpPr txBox="1">
            <a:spLocks noChangeArrowheads="1"/>
          </p:cNvSpPr>
          <p:nvPr/>
        </p:nvSpPr>
        <p:spPr bwMode="auto">
          <a:xfrm>
            <a:off x="2747769" y="3566160"/>
            <a:ext cx="1151764" cy="43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75" tIns="65288" rIns="130575" bIns="652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418C3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0.4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(+2)</a:t>
            </a:r>
          </a:p>
        </p:txBody>
      </p:sp>
      <p:sp>
        <p:nvSpPr>
          <p:cNvPr id="24585" name="Text Box 11"/>
          <p:cNvSpPr txBox="1">
            <a:spLocks noChangeArrowheads="1"/>
          </p:cNvSpPr>
          <p:nvPr/>
        </p:nvSpPr>
        <p:spPr bwMode="auto">
          <a:xfrm rot="10740226" flipV="1">
            <a:off x="2501391" y="4842724"/>
            <a:ext cx="1823720" cy="439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575" tIns="65288" rIns="130575" bIns="6528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418C3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0.6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-1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)</a:t>
            </a:r>
          </a:p>
        </p:txBody>
      </p:sp>
      <p:sp>
        <p:nvSpPr>
          <p:cNvPr id="28682" name="Text Box 12"/>
          <p:cNvSpPr txBox="1">
            <a:spLocks noChangeArrowheads="1"/>
          </p:cNvSpPr>
          <p:nvPr/>
        </p:nvSpPr>
        <p:spPr bwMode="auto">
          <a:xfrm>
            <a:off x="5673850" y="3657600"/>
            <a:ext cx="1230312" cy="43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75" tIns="65288" rIns="130575" bIns="652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418C3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0.4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-10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)</a:t>
            </a:r>
          </a:p>
        </p:txBody>
      </p:sp>
      <p:sp>
        <p:nvSpPr>
          <p:cNvPr id="24587" name="Text Box 13"/>
          <p:cNvSpPr txBox="1">
            <a:spLocks noChangeArrowheads="1"/>
          </p:cNvSpPr>
          <p:nvPr/>
        </p:nvSpPr>
        <p:spPr bwMode="auto">
          <a:xfrm>
            <a:off x="5673849" y="4937760"/>
            <a:ext cx="1151764" cy="439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575" tIns="65288" rIns="130575" bIns="6528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418C3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0.6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(+5)</a:t>
            </a:r>
          </a:p>
        </p:txBody>
      </p:sp>
      <p:sp>
        <p:nvSpPr>
          <p:cNvPr id="28684" name="Text Box 14"/>
          <p:cNvSpPr txBox="1">
            <a:spLocks noChangeArrowheads="1"/>
          </p:cNvSpPr>
          <p:nvPr/>
        </p:nvSpPr>
        <p:spPr bwMode="auto">
          <a:xfrm>
            <a:off x="9597893" y="2158846"/>
            <a:ext cx="4038594" cy="4132946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30575" tIns="65288" rIns="130575" bIns="652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Expected profit is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418C3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2(0.4)-1(0.6)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= $0.20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if I say “sir”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Expected profit is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418C3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-4+3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= -$1.00   (a loss)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if I say “Ma’am”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Weight leaf profits by leaf size (#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obsns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.) and sum.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Prune (and split) to maximize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profits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. </a:t>
            </a:r>
          </a:p>
        </p:txBody>
      </p:sp>
      <p:sp>
        <p:nvSpPr>
          <p:cNvPr id="28685" name="TextBox 12"/>
          <p:cNvSpPr txBox="1">
            <a:spLocks noChangeArrowheads="1"/>
          </p:cNvSpPr>
          <p:nvPr/>
        </p:nvSpPr>
        <p:spPr bwMode="auto">
          <a:xfrm>
            <a:off x="2503931" y="5852160"/>
            <a:ext cx="4317695" cy="43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75" tIns="65288" rIns="130575" bIns="652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+$0.20                           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$1.00</a:t>
            </a:r>
          </a:p>
        </p:txBody>
      </p:sp>
    </p:spTree>
    <p:extLst>
      <p:ext uri="{BB962C8B-B14F-4D97-AF65-F5344CB8AC3E}">
        <p14:creationId xmlns:p14="http://schemas.microsoft.com/office/powerpoint/2010/main" val="1745758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141125" y="130934"/>
            <a:ext cx="6801890" cy="721129"/>
          </a:xfrm>
        </p:spPr>
        <p:txBody>
          <a:bodyPr/>
          <a:lstStyle/>
          <a:p>
            <a:pPr eaLnBrk="1" hangingPunct="1"/>
            <a:r>
              <a:rPr lang="en-US" dirty="0"/>
              <a:t>Regression Trees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6880" y="1276658"/>
            <a:ext cx="12923520" cy="1345710"/>
          </a:xfrm>
        </p:spPr>
        <p:txBody>
          <a:bodyPr/>
          <a:lstStyle/>
          <a:p>
            <a:pPr eaLnBrk="1" hangingPunct="1"/>
            <a:r>
              <a:rPr lang="en-US" i="1" u="sng" dirty="0"/>
              <a:t>Continuous</a:t>
            </a:r>
            <a:r>
              <a:rPr lang="en-US" dirty="0"/>
              <a:t> response Y</a:t>
            </a:r>
          </a:p>
          <a:p>
            <a:pPr eaLnBrk="1" hangingPunct="1"/>
            <a:r>
              <a:rPr lang="en-US" dirty="0"/>
              <a:t>Predicted response P</a:t>
            </a:r>
            <a:r>
              <a:rPr lang="en-US" baseline="-25000" dirty="0"/>
              <a:t>i</a:t>
            </a:r>
            <a:r>
              <a:rPr lang="en-US" dirty="0"/>
              <a:t> constant in regions </a:t>
            </a:r>
            <a:r>
              <a:rPr lang="en-US" dirty="0" err="1"/>
              <a:t>i</a:t>
            </a:r>
            <a:r>
              <a:rPr lang="en-US" dirty="0"/>
              <a:t>=1, …, 5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3357837" y="3082460"/>
            <a:ext cx="7460674" cy="299392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130575" tIns="65288" rIns="130575" bIns="65288" anchor="ctr"/>
          <a:lstStyle/>
          <a:p>
            <a:pPr algn="ctr"/>
            <a:endParaRPr lang="en-US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H="1">
            <a:off x="6614343" y="3035559"/>
            <a:ext cx="2" cy="2993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endParaRPr lang="en-US"/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3430573" y="5167249"/>
            <a:ext cx="318377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endParaRPr lang="en-US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 flipV="1">
            <a:off x="6614344" y="4305061"/>
            <a:ext cx="4204166" cy="106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endParaRPr 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8842851" y="4279669"/>
            <a:ext cx="0" cy="17498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4186167" y="4021418"/>
            <a:ext cx="1488395" cy="43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75" tIns="65288" rIns="130575" bIns="652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bg1"/>
                </a:solidFill>
              </a:rPr>
              <a:t>Predict 50 </a:t>
            </a:r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7790257" y="3433349"/>
            <a:ext cx="1488395" cy="43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75" tIns="65288" rIns="130575" bIns="652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bg1"/>
                </a:solidFill>
              </a:rPr>
              <a:t>Predict 80 </a:t>
            </a:r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4197390" y="5331497"/>
            <a:ext cx="1560530" cy="43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75" tIns="65288" rIns="130575" bIns="652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bg1"/>
                </a:solidFill>
              </a:rPr>
              <a:t>Predict 100</a:t>
            </a:r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7110574" y="4708459"/>
            <a:ext cx="1132528" cy="747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75" tIns="65288" rIns="130575" bIns="652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bg1"/>
                </a:solidFill>
              </a:rPr>
              <a:t>Predict </a:t>
            </a:r>
          </a:p>
          <a:p>
            <a:pPr eaLnBrk="1" hangingPunct="1"/>
            <a:r>
              <a:rPr lang="en-US" dirty="0">
                <a:solidFill>
                  <a:schemeClr val="bg1"/>
                </a:solidFill>
              </a:rPr>
              <a:t>  130</a:t>
            </a:r>
          </a:p>
        </p:txBody>
      </p:sp>
      <p:sp>
        <p:nvSpPr>
          <p:cNvPr id="31757" name="Text Box 13"/>
          <p:cNvSpPr txBox="1">
            <a:spLocks noChangeArrowheads="1"/>
          </p:cNvSpPr>
          <p:nvPr/>
        </p:nvSpPr>
        <p:spPr bwMode="auto">
          <a:xfrm>
            <a:off x="9245410" y="4742976"/>
            <a:ext cx="1061996" cy="747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75" tIns="65288" rIns="130575" bIns="652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bg1"/>
                </a:solidFill>
              </a:rPr>
              <a:t>Predict</a:t>
            </a:r>
          </a:p>
          <a:p>
            <a:pPr eaLnBrk="1" hangingPunct="1"/>
            <a:r>
              <a:rPr lang="en-US" dirty="0">
                <a:solidFill>
                  <a:schemeClr val="bg1"/>
                </a:solidFill>
              </a:rPr>
              <a:t>  20 </a:t>
            </a:r>
          </a:p>
        </p:txBody>
      </p:sp>
      <p:sp>
        <p:nvSpPr>
          <p:cNvPr id="31759" name="Text Box 15"/>
          <p:cNvSpPr txBox="1">
            <a:spLocks noChangeArrowheads="1"/>
          </p:cNvSpPr>
          <p:nvPr/>
        </p:nvSpPr>
        <p:spPr bwMode="auto">
          <a:xfrm>
            <a:off x="2475383" y="4323521"/>
            <a:ext cx="529799" cy="43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75" tIns="65288" rIns="130575" bIns="652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6845631" y="6200747"/>
            <a:ext cx="529799" cy="43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75" tIns="65288" rIns="130575" bIns="652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4287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4" y="1893242"/>
            <a:ext cx="3983182" cy="3501363"/>
          </a:xfrm>
        </p:spPr>
        <p:txBody>
          <a:bodyPr/>
          <a:lstStyle/>
          <a:p>
            <a:pPr eaLnBrk="1" hangingPunct="1"/>
            <a:r>
              <a:rPr lang="en-US" dirty="0"/>
              <a:t>Predict P</a:t>
            </a:r>
            <a:r>
              <a:rPr lang="en-US" baseline="-25000" dirty="0"/>
              <a:t>i</a:t>
            </a:r>
            <a:r>
              <a:rPr lang="en-US" dirty="0"/>
              <a:t> in cell </a:t>
            </a:r>
            <a:r>
              <a:rPr lang="en-US" dirty="0" err="1"/>
              <a:t>i</a:t>
            </a:r>
            <a:r>
              <a:rPr lang="en-US" dirty="0"/>
              <a:t>. </a:t>
            </a:r>
          </a:p>
          <a:p>
            <a:pPr eaLnBrk="1" hangingPunct="1"/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response in cell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  <a:p>
            <a:pPr eaLnBrk="1" hangingPunct="1"/>
            <a:r>
              <a:rPr lang="en-US" dirty="0"/>
              <a:t>Split to minimize </a:t>
            </a:r>
            <a:r>
              <a:rPr lang="en-US" dirty="0">
                <a:latin typeface="Symbol" pitchFamily="18" charset="2"/>
              </a:rPr>
              <a:t>S</a:t>
            </a:r>
            <a:r>
              <a:rPr lang="en-US" baseline="-25000" dirty="0"/>
              <a:t>i</a:t>
            </a:r>
            <a:r>
              <a:rPr lang="en-US" dirty="0"/>
              <a:t> </a:t>
            </a:r>
            <a:r>
              <a:rPr lang="en-US" dirty="0" err="1">
                <a:latin typeface="Symbol" pitchFamily="18" charset="2"/>
              </a:rPr>
              <a:t>S</a:t>
            </a:r>
            <a:r>
              <a:rPr lang="en-US" baseline="-25000" dirty="0" err="1"/>
              <a:t>j</a:t>
            </a:r>
            <a:r>
              <a:rPr lang="en-US" dirty="0"/>
              <a:t> (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-P</a:t>
            </a:r>
            <a:r>
              <a:rPr lang="en-US" baseline="-25000" dirty="0"/>
              <a:t>i</a:t>
            </a:r>
            <a:r>
              <a:rPr lang="en-US" dirty="0"/>
              <a:t>)</a:t>
            </a:r>
            <a:r>
              <a:rPr lang="en-US" baseline="30000" dirty="0"/>
              <a:t>2</a:t>
            </a:r>
          </a:p>
        </p:txBody>
      </p:sp>
      <p:pic>
        <p:nvPicPr>
          <p:cNvPr id="33795" name="Picture 14" descr="ste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93" y="1354975"/>
            <a:ext cx="7855571" cy="450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141125" y="130934"/>
            <a:ext cx="6801890" cy="721129"/>
          </a:xfrm>
        </p:spPr>
        <p:txBody>
          <a:bodyPr/>
          <a:lstStyle/>
          <a:p>
            <a:pPr eaLnBrk="1" hangingPunct="1"/>
            <a:r>
              <a:rPr lang="en-US" dirty="0"/>
              <a:t>Regression Trees</a:t>
            </a:r>
          </a:p>
        </p:txBody>
      </p:sp>
    </p:spTree>
    <p:extLst>
      <p:ext uri="{BB962C8B-B14F-4D97-AF65-F5344CB8AC3E}">
        <p14:creationId xmlns:p14="http://schemas.microsoft.com/office/powerpoint/2010/main" val="2008320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812" t="40649" r="44147" b="50888"/>
          <a:stretch/>
        </p:blipFill>
        <p:spPr>
          <a:xfrm>
            <a:off x="219324" y="5519751"/>
            <a:ext cx="3093209" cy="6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8037" b="31619"/>
          <a:stretch/>
        </p:blipFill>
        <p:spPr>
          <a:xfrm>
            <a:off x="3555425" y="76308"/>
            <a:ext cx="10780393" cy="79797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6400" y="1747520"/>
            <a:ext cx="86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4B71FF"/>
                </a:solidFill>
                <a:latin typeface="Kunstler Script" panose="030304020206070D0D06" pitchFamily="66" charset="0"/>
              </a:rPr>
              <a:t>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347200" y="1747520"/>
            <a:ext cx="86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Kunstler Script" panose="030304020206070D0D06" pitchFamily="66" charset="0"/>
              </a:rPr>
              <a:t>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165875" y="5923101"/>
            <a:ext cx="86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4B71FF"/>
                </a:solidFill>
                <a:latin typeface="Kunstler Script" panose="030304020206070D0D06" pitchFamily="66" charset="0"/>
              </a:rPr>
              <a:t>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566152" y="5902781"/>
            <a:ext cx="86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Kunstler Script" panose="030304020206070D0D06" pitchFamily="66" charset="0"/>
              </a:rPr>
              <a:t>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9121" y="5981005"/>
            <a:ext cx="543720" cy="7652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977" y="6309177"/>
            <a:ext cx="471726" cy="765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7335" y="4138519"/>
            <a:ext cx="321945" cy="3621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3921" y="3570383"/>
            <a:ext cx="774323" cy="7917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946" y="2267611"/>
            <a:ext cx="2000250" cy="2466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299" y="6319299"/>
            <a:ext cx="543720" cy="4789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101841" y="278733"/>
            <a:ext cx="5687562" cy="646331"/>
          </a:xfrm>
          <a:prstGeom prst="rect">
            <a:avLst/>
          </a:prstGeom>
          <a:blipFill>
            <a:blip r:embed="rId10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% Vaccinated by State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4138" y="3565413"/>
            <a:ext cx="774323" cy="79176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904138" y="3501098"/>
            <a:ext cx="774323" cy="8560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6539" y="4072259"/>
            <a:ext cx="321945" cy="36211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3961322" y="4028107"/>
            <a:ext cx="491025" cy="4462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35938" y="1308134"/>
            <a:ext cx="185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SSE = 3295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38072" y="7282442"/>
            <a:ext cx="222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Symbol" panose="05050102010706020507" pitchFamily="18" charset="2"/>
              </a:rPr>
              <a:t>S</a:t>
            </a:r>
            <a:r>
              <a:rPr lang="en-US" sz="1800" dirty="0"/>
              <a:t> (SSEs) = 572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D6A249-28F4-2A31-340B-5418732AD099}"/>
              </a:ext>
            </a:extLst>
          </p:cNvPr>
          <p:cNvSpPr txBox="1"/>
          <p:nvPr/>
        </p:nvSpPr>
        <p:spPr>
          <a:xfrm>
            <a:off x="6224753" y="316530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60%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5A8282-DBED-D17C-BAF8-292FB5D616BC}"/>
              </a:ext>
            </a:extLst>
          </p:cNvPr>
          <p:cNvSpPr txBox="1"/>
          <p:nvPr/>
        </p:nvSpPr>
        <p:spPr>
          <a:xfrm>
            <a:off x="10803918" y="3165303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48%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093CF0-B760-FD90-EC0B-E61900669E1E}"/>
              </a:ext>
            </a:extLst>
          </p:cNvPr>
          <p:cNvSpPr txBox="1"/>
          <p:nvPr/>
        </p:nvSpPr>
        <p:spPr>
          <a:xfrm>
            <a:off x="12506325" y="4994103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50%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DEB14-CEF8-F6F5-C09D-14A1BFAE3383}"/>
              </a:ext>
            </a:extLst>
          </p:cNvPr>
          <p:cNvSpPr txBox="1"/>
          <p:nvPr/>
        </p:nvSpPr>
        <p:spPr>
          <a:xfrm>
            <a:off x="8934434" y="4994103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44%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3777CF-0E77-227D-097D-F5EB7DD4E671}"/>
              </a:ext>
            </a:extLst>
          </p:cNvPr>
          <p:cNvSpPr txBox="1"/>
          <p:nvPr/>
        </p:nvSpPr>
        <p:spPr>
          <a:xfrm>
            <a:off x="4277548" y="5500311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F2DD9"/>
                </a:solidFill>
              </a:rPr>
              <a:t>65%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F8CB8C-2A60-80EB-D3AC-3DC6FA1BC912}"/>
              </a:ext>
            </a:extLst>
          </p:cNvPr>
          <p:cNvSpPr txBox="1"/>
          <p:nvPr/>
        </p:nvSpPr>
        <p:spPr>
          <a:xfrm>
            <a:off x="5988890" y="5468806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F2DD9"/>
                </a:solidFill>
              </a:rPr>
              <a:t>57%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F039D7-761E-7147-838C-A70F2033B088}"/>
              </a:ext>
            </a:extLst>
          </p:cNvPr>
          <p:cNvSpPr txBox="1"/>
          <p:nvPr/>
        </p:nvSpPr>
        <p:spPr>
          <a:xfrm>
            <a:off x="10597675" y="7338493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F2DD9"/>
                </a:solidFill>
              </a:rPr>
              <a:t>55%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4C0F83-80E2-39C1-D6A7-6E6FCD5C0E4E}"/>
              </a:ext>
            </a:extLst>
          </p:cNvPr>
          <p:cNvSpPr txBox="1"/>
          <p:nvPr/>
        </p:nvSpPr>
        <p:spPr>
          <a:xfrm>
            <a:off x="6966386" y="7340286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F2DD9"/>
                </a:solidFill>
              </a:rPr>
              <a:t>46%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69475F-71D9-A401-45FA-629486B22C03}"/>
              </a:ext>
            </a:extLst>
          </p:cNvPr>
          <p:cNvSpPr txBox="1"/>
          <p:nvPr/>
        </p:nvSpPr>
        <p:spPr>
          <a:xfrm>
            <a:off x="8649286" y="7335490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F2DD9"/>
                </a:solidFill>
              </a:rPr>
              <a:t>42%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630B05-BBAF-280E-F3B0-CCF07468114D}"/>
              </a:ext>
            </a:extLst>
          </p:cNvPr>
          <p:cNvSpPr txBox="1"/>
          <p:nvPr/>
        </p:nvSpPr>
        <p:spPr>
          <a:xfrm>
            <a:off x="12411075" y="7356303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F2DD9"/>
                </a:solidFill>
              </a:rPr>
              <a:t>49%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804E3E-71F0-63E1-4B82-BA83ABEC2CB4}"/>
              </a:ext>
            </a:extLst>
          </p:cNvPr>
          <p:cNvSpPr txBox="1"/>
          <p:nvPr/>
        </p:nvSpPr>
        <p:spPr>
          <a:xfrm>
            <a:off x="8627550" y="2650816"/>
            <a:ext cx="863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,R/D,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04208F-2346-4830-4BE9-756C77FAF7C7}"/>
              </a:ext>
            </a:extLst>
          </p:cNvPr>
          <p:cNvSpPr txBox="1"/>
          <p:nvPr/>
        </p:nvSpPr>
        <p:spPr>
          <a:xfrm>
            <a:off x="4645411" y="2637447"/>
            <a:ext cx="863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R/D</a:t>
            </a:r>
          </a:p>
        </p:txBody>
      </p:sp>
    </p:spTree>
    <p:extLst>
      <p:ext uri="{BB962C8B-B14F-4D97-AF65-F5344CB8AC3E}">
        <p14:creationId xmlns:p14="http://schemas.microsoft.com/office/powerpoint/2010/main" val="86016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6"/>
          <a:stretch/>
        </p:blipFill>
        <p:spPr>
          <a:xfrm>
            <a:off x="7384401" y="1014848"/>
            <a:ext cx="7061913" cy="41221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48423" y="572221"/>
            <a:ext cx="355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Predicted vaccination %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468637" y="7242648"/>
            <a:ext cx="626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B71FF"/>
                </a:solidFill>
                <a:latin typeface="Kunstler Script" panose="030304020206070D0D06" pitchFamily="66" charset="0"/>
              </a:rPr>
              <a:t>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2478" y="5590393"/>
            <a:ext cx="321945" cy="384788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1356" y="5598205"/>
            <a:ext cx="321945" cy="396853"/>
          </a:xfrm>
          <a:prstGeom prst="rect">
            <a:avLst/>
          </a:prstGeom>
          <a:ln w="57150">
            <a:solidFill>
              <a:schemeClr val="tx2">
                <a:lumMod val="85000"/>
                <a:lumOff val="15000"/>
              </a:schemeClr>
            </a:solidFill>
          </a:ln>
        </p:spPr>
      </p:pic>
      <p:cxnSp>
        <p:nvCxnSpPr>
          <p:cNvPr id="3" name="Straight Connector 2"/>
          <p:cNvCxnSpPr/>
          <p:nvPr/>
        </p:nvCxnSpPr>
        <p:spPr>
          <a:xfrm flipV="1">
            <a:off x="12841356" y="5608144"/>
            <a:ext cx="321945" cy="3496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373396" y="5770225"/>
            <a:ext cx="1606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Governor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3114" y="7242648"/>
            <a:ext cx="846373" cy="8415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481" y="6623210"/>
            <a:ext cx="568713" cy="58152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151048" y="5266454"/>
            <a:ext cx="526774" cy="523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B71FF"/>
                </a:solidFill>
                <a:latin typeface="Kunstler Script" panose="030304020206070D0D06" pitchFamily="66" charset="0"/>
              </a:rPr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274154" y="5338378"/>
            <a:ext cx="629159" cy="52830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Edwardian Script ITC" panose="030303020407070D0804" pitchFamily="66" charset="0"/>
              </a:rPr>
              <a:t>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4164" y="5316404"/>
            <a:ext cx="474251" cy="763625"/>
          </a:xfrm>
          <a:prstGeom prst="rect">
            <a:avLst/>
          </a:prstGeom>
          <a:ln w="57150">
            <a:solidFill>
              <a:srgbClr val="36963C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023" y="5304554"/>
            <a:ext cx="534429" cy="716401"/>
          </a:xfrm>
          <a:prstGeom prst="rect">
            <a:avLst/>
          </a:prstGeom>
          <a:ln w="57150">
            <a:solidFill>
              <a:srgbClr val="4B71FF"/>
            </a:solidFill>
          </a:ln>
        </p:spPr>
      </p:pic>
      <p:cxnSp>
        <p:nvCxnSpPr>
          <p:cNvPr id="30" name="Straight Arrow Connector 29"/>
          <p:cNvCxnSpPr>
            <a:cxnSpLocks/>
            <a:stCxn id="28" idx="0"/>
          </p:cNvCxnSpPr>
          <p:nvPr/>
        </p:nvCxnSpPr>
        <p:spPr>
          <a:xfrm flipV="1">
            <a:off x="8966238" y="5010150"/>
            <a:ext cx="15837" cy="294404"/>
          </a:xfrm>
          <a:prstGeom prst="straightConnector1">
            <a:avLst/>
          </a:prstGeom>
          <a:ln w="38100">
            <a:solidFill>
              <a:srgbClr val="4B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 flipV="1">
            <a:off x="9775944" y="4975945"/>
            <a:ext cx="6559" cy="389732"/>
          </a:xfrm>
          <a:prstGeom prst="straightConnector1">
            <a:avLst/>
          </a:prstGeom>
          <a:ln w="38100">
            <a:solidFill>
              <a:srgbClr val="408F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10598188" y="4993196"/>
            <a:ext cx="0" cy="29859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</p:cNvCxnSpPr>
          <p:nvPr/>
        </p:nvCxnSpPr>
        <p:spPr>
          <a:xfrm flipV="1">
            <a:off x="11410978" y="4975945"/>
            <a:ext cx="0" cy="280841"/>
          </a:xfrm>
          <a:prstGeom prst="straightConnector1">
            <a:avLst/>
          </a:prstGeom>
          <a:ln w="38100">
            <a:solidFill>
              <a:srgbClr val="D69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0" idx="0"/>
          </p:cNvCxnSpPr>
          <p:nvPr/>
        </p:nvCxnSpPr>
        <p:spPr>
          <a:xfrm flipV="1">
            <a:off x="12143451" y="4993196"/>
            <a:ext cx="8520" cy="5971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12980504" y="4959621"/>
            <a:ext cx="21026" cy="59433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396193" y="6967325"/>
            <a:ext cx="4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8734676" y="5953752"/>
            <a:ext cx="1606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Governor</a:t>
            </a:r>
          </a:p>
        </p:txBody>
      </p:sp>
      <p:cxnSp>
        <p:nvCxnSpPr>
          <p:cNvPr id="70" name="Straight Connector 69"/>
          <p:cNvCxnSpPr>
            <a:cxnSpLocks/>
          </p:cNvCxnSpPr>
          <p:nvPr/>
        </p:nvCxnSpPr>
        <p:spPr>
          <a:xfrm flipH="1" flipV="1">
            <a:off x="11797747" y="5049074"/>
            <a:ext cx="9117" cy="28212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cxnSpLocks/>
          </p:cNvCxnSpPr>
          <p:nvPr/>
        </p:nvCxnSpPr>
        <p:spPr>
          <a:xfrm flipV="1">
            <a:off x="10149573" y="5027018"/>
            <a:ext cx="9266" cy="23404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184086" y="559217"/>
            <a:ext cx="70591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C3300"/>
                </a:solidFill>
                <a:latin typeface="SAS Monospace" panose="020B0609020202020204" pitchFamily="49" charset="0"/>
              </a:rPr>
              <a:t>           </a:t>
            </a:r>
          </a:p>
          <a:p>
            <a:r>
              <a:rPr lang="en-US" sz="1200" dirty="0" err="1">
                <a:solidFill>
                  <a:srgbClr val="CC3300"/>
                </a:solidFill>
                <a:latin typeface="SAS Monospace" panose="020B0609020202020204" pitchFamily="49" charset="0"/>
              </a:rPr>
              <a:t>statecode</a:t>
            </a:r>
            <a:r>
              <a:rPr lang="en-US" sz="1200" dirty="0">
                <a:solidFill>
                  <a:srgbClr val="CC3300"/>
                </a:solidFill>
                <a:latin typeface="SAS Monospace" panose="020B0609020202020204" pitchFamily="49" charset="0"/>
              </a:rPr>
              <a:t>       </a:t>
            </a:r>
          </a:p>
          <a:p>
            <a:r>
              <a:rPr lang="en-US" sz="1200" dirty="0">
                <a:solidFill>
                  <a:srgbClr val="CC3300"/>
                </a:solidFill>
                <a:latin typeface="SAS Monospace" panose="020B0609020202020204" pitchFamily="49" charset="0"/>
              </a:rPr>
              <a:t> </a:t>
            </a:r>
          </a:p>
          <a:p>
            <a:r>
              <a:rPr lang="en-US" sz="1200" b="1" dirty="0" err="1">
                <a:solidFill>
                  <a:srgbClr val="5F2DD9"/>
                </a:solidFill>
                <a:latin typeface="SAS Monospace" panose="020B0609020202020204" pitchFamily="49" charset="0"/>
              </a:rPr>
              <a:t>vaxpct</a:t>
            </a:r>
            <a:r>
              <a:rPr lang="en-US" sz="1200" b="1" dirty="0">
                <a:solidFill>
                  <a:srgbClr val="5F2DD9"/>
                </a:solidFill>
                <a:latin typeface="SAS Monospace" panose="020B0609020202020204" pitchFamily="49" charset="0"/>
              </a:rPr>
              <a:t>             Target</a:t>
            </a:r>
          </a:p>
          <a:p>
            <a:endParaRPr lang="sv-SE" sz="1200" b="1" dirty="0">
              <a:solidFill>
                <a:srgbClr val="000000"/>
              </a:solidFill>
              <a:latin typeface="SAS Monospace" panose="020B0609020202020204" pitchFamily="49" charset="0"/>
            </a:endParaRPr>
          </a:p>
          <a:p>
            <a:pPr lvl="0"/>
            <a:r>
              <a:rPr lang="sv-SE" sz="1200" b="1" dirty="0">
                <a:solidFill>
                  <a:srgbClr val="000000"/>
                </a:solidFill>
                <a:latin typeface="SAS Monospace" panose="020B0609020202020204" pitchFamily="49" charset="0"/>
              </a:rPr>
              <a:t>rep2dem_ratio  </a:t>
            </a:r>
            <a:r>
              <a:rPr lang="sv-SE" sz="1200" b="1" dirty="0">
                <a:solidFill>
                  <a:srgbClr val="00B0F0"/>
                </a:solidFill>
                <a:latin typeface="SAS Monospace" panose="020B0609020202020204" pitchFamily="49" charset="0"/>
              </a:rPr>
              <a:t>    </a:t>
            </a:r>
            <a:r>
              <a:rPr lang="sv-SE" sz="1200" b="1" dirty="0">
                <a:solidFill>
                  <a:srgbClr val="FF0000"/>
                </a:solidFill>
                <a:latin typeface="SAS Monospace" panose="020B0609020202020204" pitchFamily="49" charset="0"/>
              </a:rPr>
              <a:t>(leans Rep)</a:t>
            </a:r>
            <a:r>
              <a:rPr lang="sv-SE" sz="1200" b="1" dirty="0">
                <a:solidFill>
                  <a:srgbClr val="000000"/>
                </a:solidFill>
                <a:latin typeface="SAS Monospace" panose="020B0609020202020204" pitchFamily="49" charset="0"/>
              </a:rPr>
              <a:t>/</a:t>
            </a:r>
            <a:r>
              <a:rPr lang="sv-SE" sz="1200" b="1" dirty="0">
                <a:solidFill>
                  <a:srgbClr val="0070C0"/>
                </a:solidFill>
                <a:latin typeface="SAS Monospace" panose="020B0609020202020204" pitchFamily="49" charset="0"/>
              </a:rPr>
              <a:t>(leans Dem)</a:t>
            </a:r>
          </a:p>
          <a:p>
            <a:pPr lvl="0"/>
            <a:r>
              <a:rPr lang="en-US" sz="1200" b="1" dirty="0" err="1">
                <a:latin typeface="SAS Monospace" panose="020B0609020202020204" pitchFamily="49" charset="0"/>
              </a:rPr>
              <a:t>bachelor_deg</a:t>
            </a:r>
            <a:r>
              <a:rPr lang="en-US" sz="1200" b="1" dirty="0">
                <a:latin typeface="SAS Monospace" panose="020B0609020202020204" pitchFamily="49" charset="0"/>
              </a:rPr>
              <a:t>       % w Bachelors Degree</a:t>
            </a:r>
          </a:p>
          <a:p>
            <a:pPr lvl="0"/>
            <a:r>
              <a:rPr lang="pt-BR" sz="1200" b="1" dirty="0">
                <a:latin typeface="SAS Monospace" panose="020B0609020202020204" pitchFamily="49" charset="0"/>
              </a:rPr>
              <a:t>evangelical_pct    % </a:t>
            </a:r>
            <a:r>
              <a:rPr lang="pt-BR" sz="1200" b="1" dirty="0">
                <a:solidFill>
                  <a:srgbClr val="FF0000"/>
                </a:solidFill>
                <a:latin typeface="SAS Monospace" panose="020B0609020202020204" pitchFamily="49" charset="0"/>
              </a:rPr>
              <a:t>Evangelical</a:t>
            </a:r>
            <a:r>
              <a:rPr lang="pt-BR" sz="1200" b="1" dirty="0">
                <a:latin typeface="SAS Monospace" panose="020B0609020202020204" pitchFamily="49" charset="0"/>
              </a:rPr>
              <a:t> Christian</a:t>
            </a:r>
          </a:p>
          <a:p>
            <a:pPr lvl="0"/>
            <a:r>
              <a:rPr lang="en-US" sz="1200" b="1" dirty="0" err="1">
                <a:latin typeface="SAS Monospace" panose="020B0609020202020204" pitchFamily="49" charset="0"/>
              </a:rPr>
              <a:t>gov_age</a:t>
            </a:r>
            <a:r>
              <a:rPr lang="en-US" sz="1200" b="1" dirty="0">
                <a:latin typeface="SAS Monospace" panose="020B0609020202020204" pitchFamily="49" charset="0"/>
              </a:rPr>
              <a:t>            </a:t>
            </a:r>
            <a:r>
              <a:rPr lang="en-US" sz="1200" b="1" dirty="0">
                <a:solidFill>
                  <a:srgbClr val="4B71FF"/>
                </a:solidFill>
                <a:latin typeface="SAS Monospace" panose="020B0609020202020204" pitchFamily="49" charset="0"/>
              </a:rPr>
              <a:t>Governor’s</a:t>
            </a:r>
            <a:r>
              <a:rPr lang="en-US" sz="1200" b="1" dirty="0">
                <a:latin typeface="SAS Monospace" panose="020B0609020202020204" pitchFamily="49" charset="0"/>
              </a:rPr>
              <a:t> </a:t>
            </a:r>
            <a:r>
              <a:rPr lang="en-US" sz="1200" b="1" dirty="0">
                <a:solidFill>
                  <a:srgbClr val="408F3A"/>
                </a:solidFill>
                <a:latin typeface="SAS Monospace" panose="020B0609020202020204" pitchFamily="49" charset="0"/>
              </a:rPr>
              <a:t>Age</a:t>
            </a:r>
          </a:p>
          <a:p>
            <a:pPr lvl="0"/>
            <a:r>
              <a:rPr lang="en-US" sz="1200" b="1" dirty="0" err="1">
                <a:latin typeface="SAS Monospace" panose="020B0609020202020204" pitchFamily="49" charset="0"/>
              </a:rPr>
              <a:t>republican_gov</a:t>
            </a:r>
            <a:r>
              <a:rPr lang="en-US" sz="1200" b="1" dirty="0">
                <a:latin typeface="SAS Monospace" panose="020B0609020202020204" pitchFamily="49" charset="0"/>
              </a:rPr>
              <a:t>     </a:t>
            </a:r>
            <a:r>
              <a:rPr lang="en-US" sz="1200" b="1" dirty="0">
                <a:solidFill>
                  <a:srgbClr val="00B0F0"/>
                </a:solidFill>
                <a:latin typeface="SAS Monospace" panose="020B0609020202020204" pitchFamily="49" charset="0"/>
              </a:rPr>
              <a:t>Republican </a:t>
            </a:r>
            <a:r>
              <a:rPr lang="en-US" sz="1200" b="1" dirty="0">
                <a:solidFill>
                  <a:srgbClr val="FFC000"/>
                </a:solidFill>
                <a:latin typeface="SAS Monospace" panose="020B0609020202020204" pitchFamily="49" charset="0"/>
              </a:rPr>
              <a:t>Governor?</a:t>
            </a:r>
            <a:endParaRPr lang="en-US" sz="1200" dirty="0">
              <a:solidFill>
                <a:srgbClr val="FFFFFF">
                  <a:lumMod val="50000"/>
                </a:srgbClr>
              </a:solidFill>
              <a:latin typeface="SAS Monospace" panose="020B0609020202020204" pitchFamily="49" charset="0"/>
            </a:endParaRPr>
          </a:p>
          <a:p>
            <a:pPr lvl="0"/>
            <a:endParaRPr lang="en-US" sz="1200" b="1" dirty="0">
              <a:solidFill>
                <a:srgbClr val="FFFFFF">
                  <a:lumMod val="50000"/>
                </a:srgbClr>
              </a:solidFill>
              <a:latin typeface="SAS Monospace" panose="020B0609020202020204" pitchFamily="49" charset="0"/>
            </a:endParaRPr>
          </a:p>
          <a:p>
            <a:pPr lvl="0"/>
            <a:r>
              <a:rPr lang="en-US" sz="1200" dirty="0" err="1">
                <a:solidFill>
                  <a:srgbClr val="FFFFFF">
                    <a:lumMod val="50000"/>
                  </a:srgbClr>
                </a:solidFill>
                <a:latin typeface="SAS Monospace" panose="020B0609020202020204" pitchFamily="49" charset="0"/>
              </a:rPr>
              <a:t>catholic_pct</a:t>
            </a:r>
            <a:r>
              <a:rPr lang="en-US" sz="1200" dirty="0">
                <a:solidFill>
                  <a:srgbClr val="FFFFFF">
                    <a:lumMod val="50000"/>
                  </a:srgbClr>
                </a:solidFill>
                <a:latin typeface="SAS Monospace" panose="020B0609020202020204" pitchFamily="49" charset="0"/>
              </a:rPr>
              <a:t>       % Catholics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AS Monospace" panose="020B0609020202020204" pitchFamily="49" charset="0"/>
              </a:rPr>
              <a:t>Birth              Births per 1000 eligible women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AS Monospace" panose="020B0609020202020204" pitchFamily="49" charset="0"/>
              </a:rPr>
              <a:t>Death              Deaths per 100000 people</a:t>
            </a:r>
          </a:p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AS Monospace" panose="020B0609020202020204" pitchFamily="49" charset="0"/>
              </a:rPr>
              <a:t>Med_Hhold_Inc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AS Monospace" panose="020B0609020202020204" pitchFamily="49" charset="0"/>
              </a:rPr>
              <a:t>      Median Household Income</a:t>
            </a:r>
          </a:p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AS Monospace" panose="020B0609020202020204" pitchFamily="49" charset="0"/>
              </a:rPr>
              <a:t>MedianAge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AS Monospace" panose="020B0609020202020204" pitchFamily="49" charset="0"/>
              </a:rPr>
              <a:t>          Median Age</a:t>
            </a:r>
          </a:p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AS Monospace" panose="020B0609020202020204" pitchFamily="49" charset="0"/>
              </a:rPr>
              <a:t>Methodist_pct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AS Monospace" panose="020B0609020202020204" pitchFamily="49" charset="0"/>
              </a:rPr>
              <a:t>      % Methodist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AS Monospace" panose="020B0609020202020204" pitchFamily="49" charset="0"/>
              </a:rPr>
              <a:t>US_IO              Net immigration domestic per 1000 01Jul2018 - 01Jul2019</a:t>
            </a:r>
          </a:p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AS Monospace" panose="020B0609020202020204" pitchFamily="49" charset="0"/>
              </a:rPr>
              <a:t>World_IO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AS Monospace" panose="020B0609020202020204" pitchFamily="49" charset="0"/>
              </a:rPr>
              <a:t>           Net immigration international     01Jul2018  -01Jul2019</a:t>
            </a:r>
          </a:p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AS Monospace" panose="020B0609020202020204" pitchFamily="49" charset="0"/>
              </a:rPr>
              <a:t>advanced_deg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AS Monospace" panose="020B0609020202020204" pitchFamily="49" charset="0"/>
              </a:rPr>
              <a:t>       % w Advanced Degree</a:t>
            </a:r>
          </a:p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AS Monospace" panose="020B0609020202020204" pitchFamily="49" charset="0"/>
              </a:rPr>
              <a:t>highschool_deg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AS Monospace" panose="020B0609020202020204" pitchFamily="49" charset="0"/>
              </a:rPr>
              <a:t>     % w High School Diploma</a:t>
            </a:r>
          </a:p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SAS Monospace" panose="020B0609020202020204" pitchFamily="49" charset="0"/>
              </a:rPr>
              <a:t>male_pct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AS Monospace" panose="020B0609020202020204" pitchFamily="49" charset="0"/>
              </a:rPr>
              <a:t>           % Male</a:t>
            </a:r>
          </a:p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SAS Monospace" panose="020B0609020202020204" pitchFamily="49" charset="0"/>
              </a:rPr>
              <a:t>population         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SAS Monospace" panose="020B0609020202020204" pitchFamily="49" charset="0"/>
              </a:rPr>
              <a:t>Population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AS Monospace" panose="020B0609020202020204" pitchFamily="49" charset="0"/>
              </a:rPr>
              <a:t>       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AS Monospace" panose="020B0609020202020204" pitchFamily="49" charset="0"/>
              </a:rPr>
              <a:t>white_pct_2012     % White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2781720" y="5549837"/>
            <a:ext cx="431276" cy="49216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rgbClr val="FFFF00"/>
                </a:solidFill>
              </a:ln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80826E4-37BC-2EEC-DF5D-BB148267F8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737" y="1068344"/>
            <a:ext cx="5353584" cy="4015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0D61BA-FA0A-26A3-FBF2-9D353B54AA8F}"/>
              </a:ext>
            </a:extLst>
          </p:cNvPr>
          <p:cNvSpPr txBox="1"/>
          <p:nvPr/>
        </p:nvSpPr>
        <p:spPr>
          <a:xfrm>
            <a:off x="1905000" y="572222"/>
            <a:ext cx="5338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Actual and Predicted vaccination %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9381FB-B4E1-050A-B02A-89A44A2B40CA}"/>
              </a:ext>
            </a:extLst>
          </p:cNvPr>
          <p:cNvCxnSpPr/>
          <p:nvPr/>
        </p:nvCxnSpPr>
        <p:spPr>
          <a:xfrm>
            <a:off x="8055429" y="7535035"/>
            <a:ext cx="17232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45271E-0BD1-365D-E63A-443FD7FD6730}"/>
              </a:ext>
            </a:extLst>
          </p:cNvPr>
          <p:cNvCxnSpPr>
            <a:cxnSpLocks/>
          </p:cNvCxnSpPr>
          <p:nvPr/>
        </p:nvCxnSpPr>
        <p:spPr>
          <a:xfrm>
            <a:off x="10499487" y="7535035"/>
            <a:ext cx="12301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A9EC4B-0BBD-B5C0-2D15-2B618A650AC6}"/>
              </a:ext>
            </a:extLst>
          </p:cNvPr>
          <p:cNvCxnSpPr>
            <a:cxnSpLocks/>
          </p:cNvCxnSpPr>
          <p:nvPr/>
        </p:nvCxnSpPr>
        <p:spPr>
          <a:xfrm>
            <a:off x="11891416" y="7514795"/>
            <a:ext cx="63804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31C9C4-D32F-4D43-075D-55E4A384D421}"/>
              </a:ext>
            </a:extLst>
          </p:cNvPr>
          <p:cNvCxnSpPr>
            <a:cxnSpLocks/>
          </p:cNvCxnSpPr>
          <p:nvPr/>
        </p:nvCxnSpPr>
        <p:spPr>
          <a:xfrm>
            <a:off x="13094802" y="7514795"/>
            <a:ext cx="12301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756C384A-5C9C-3790-49E4-4E789E9A3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2251" y="6638495"/>
            <a:ext cx="528551" cy="540455"/>
          </a:xfrm>
          <a:prstGeom prst="rect">
            <a:avLst/>
          </a:prstGeom>
          <a:ln w="28575">
            <a:noFill/>
          </a:ln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3ABF1F-E83F-E57A-7828-A049E057078D}"/>
              </a:ext>
            </a:extLst>
          </p:cNvPr>
          <p:cNvCxnSpPr/>
          <p:nvPr/>
        </p:nvCxnSpPr>
        <p:spPr>
          <a:xfrm flipV="1">
            <a:off x="9076841" y="6638495"/>
            <a:ext cx="503961" cy="5538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EBCAA1-2D58-C984-0669-82D2B0BC9570}"/>
              </a:ext>
            </a:extLst>
          </p:cNvPr>
          <p:cNvSpPr txBox="1"/>
          <p:nvPr/>
        </p:nvSpPr>
        <p:spPr>
          <a:xfrm>
            <a:off x="10602539" y="7684214"/>
            <a:ext cx="2713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  &gt; .9D        </a:t>
            </a:r>
            <a:r>
              <a:rPr lang="en-US" dirty="0">
                <a:solidFill>
                  <a:srgbClr val="4B71FF"/>
                </a:solidFill>
              </a:rPr>
              <a:t>.9D &gt; R</a:t>
            </a:r>
          </a:p>
        </p:txBody>
      </p:sp>
    </p:spTree>
    <p:extLst>
      <p:ext uri="{BB962C8B-B14F-4D97-AF65-F5344CB8AC3E}">
        <p14:creationId xmlns:p14="http://schemas.microsoft.com/office/powerpoint/2010/main" val="175681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2CF2FD4-D6C8-973B-171E-AFD83B4003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2724150"/>
            <a:ext cx="15430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EA95CEC-D5F2-3E15-2420-ED2ACC81C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662" y="1231082"/>
            <a:ext cx="6376276" cy="6265090"/>
          </a:xfrm>
          <a:prstGeom prst="rect">
            <a:avLst/>
          </a:prstGeom>
          <a:noFill/>
          <a:ln w="762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4289FB-5611-8FDA-1F39-9C562B8BE3B2}"/>
              </a:ext>
            </a:extLst>
          </p:cNvPr>
          <p:cNvSpPr txBox="1"/>
          <p:nvPr/>
        </p:nvSpPr>
        <p:spPr>
          <a:xfrm>
            <a:off x="1733551" y="390526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New results about Rodin’s “The Thinker” (update on time series talk)</a:t>
            </a:r>
          </a:p>
        </p:txBody>
      </p:sp>
    </p:spTree>
    <p:extLst>
      <p:ext uri="{BB962C8B-B14F-4D97-AF65-F5344CB8AC3E}">
        <p14:creationId xmlns:p14="http://schemas.microsoft.com/office/powerpoint/2010/main" val="198912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812" t="40649" r="44147" b="50888"/>
          <a:stretch/>
        </p:blipFill>
        <p:spPr>
          <a:xfrm>
            <a:off x="219324" y="5519751"/>
            <a:ext cx="3093209" cy="6361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46" y="2267611"/>
            <a:ext cx="2000250" cy="24669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50788" y="27011"/>
            <a:ext cx="8753370" cy="646331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Interactive</a:t>
            </a:r>
            <a:r>
              <a:rPr lang="en-US" sz="3600" dirty="0">
                <a:solidFill>
                  <a:srgbClr val="FF0000"/>
                </a:solidFill>
              </a:rPr>
              <a:t> – </a:t>
            </a:r>
            <a:r>
              <a:rPr lang="en-US" sz="3600" u="sng" dirty="0">
                <a:solidFill>
                  <a:srgbClr val="FF0000"/>
                </a:solidFill>
              </a:rPr>
              <a:t>force first </a:t>
            </a:r>
            <a:r>
              <a:rPr lang="en-US" sz="3600" dirty="0">
                <a:solidFill>
                  <a:srgbClr val="FF0000"/>
                </a:solidFill>
              </a:rPr>
              <a:t>split </a:t>
            </a:r>
            <a:r>
              <a:rPr lang="en-US" sz="3600" dirty="0">
                <a:solidFill>
                  <a:srgbClr val="0070C0"/>
                </a:solidFill>
              </a:rPr>
              <a:t>at R% / D%=1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917324" y="3463498"/>
            <a:ext cx="774323" cy="8560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841793" y="7400861"/>
            <a:ext cx="864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6</a:t>
            </a:r>
          </a:p>
          <a:p>
            <a:endParaRPr lang="en-US" sz="1200" dirty="0"/>
          </a:p>
          <a:p>
            <a:r>
              <a:rPr lang="en-US" sz="1200" dirty="0"/>
              <a:t>Leaf=1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84434" y="7529421"/>
            <a:ext cx="222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Symbol" panose="05050102010706020507" pitchFamily="18" charset="2"/>
              </a:rPr>
              <a:t>S</a:t>
            </a:r>
            <a:r>
              <a:rPr lang="en-US" sz="1800" dirty="0"/>
              <a:t> (SSEs) = 572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4A5419-0AE4-00A8-36C0-5C43D2B210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61" b="21937"/>
          <a:stretch/>
        </p:blipFill>
        <p:spPr>
          <a:xfrm>
            <a:off x="3798223" y="654292"/>
            <a:ext cx="10598788" cy="74203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AF63028-557E-DADE-F6D6-3A0A065C8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4289" y="2991679"/>
            <a:ext cx="555104" cy="5676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930540B-5A84-2A45-FAF2-45F767E5E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0875" y="2630283"/>
            <a:ext cx="925556" cy="101256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A292A13-FB1D-B390-A319-CC4CCBF98762}"/>
              </a:ext>
            </a:extLst>
          </p:cNvPr>
          <p:cNvSpPr txBox="1"/>
          <p:nvPr/>
        </p:nvSpPr>
        <p:spPr>
          <a:xfrm>
            <a:off x="10057769" y="1248449"/>
            <a:ext cx="2705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solidFill>
                  <a:srgbClr val="FF0000"/>
                </a:solidFill>
                <a:latin typeface="Kunstler Script" panose="030304020206070D0D06" pitchFamily="66" charset="0"/>
              </a:rPr>
              <a:t>R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4449E81-64F4-8D74-3593-8AC923E3B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8904" y="6654938"/>
            <a:ext cx="814722" cy="114664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54379EF-281E-8403-5F0C-B1928E6CE5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132" y="6801387"/>
            <a:ext cx="543720" cy="47896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576C02C-2E29-1C3A-EEF8-64471A0B30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5897" y="6645356"/>
            <a:ext cx="657166" cy="10581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03185A0-A795-A56A-0295-BDA709C997AB}"/>
              </a:ext>
            </a:extLst>
          </p:cNvPr>
          <p:cNvSpPr txBox="1"/>
          <p:nvPr/>
        </p:nvSpPr>
        <p:spPr>
          <a:xfrm>
            <a:off x="5459070" y="1223148"/>
            <a:ext cx="1878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4B7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en-US" sz="4000" b="1" dirty="0" err="1">
                <a:solidFill>
                  <a:srgbClr val="4B71FF"/>
                </a:solidFill>
                <a:latin typeface="Kunstler Script" panose="030304020206070D0D06" pitchFamily="66" charset="0"/>
              </a:rPr>
              <a:t>D</a:t>
            </a:r>
            <a:endParaRPr lang="en-US" sz="4000" b="1" dirty="0">
              <a:solidFill>
                <a:srgbClr val="4B71FF"/>
              </a:solidFill>
              <a:latin typeface="Kunstler Script" panose="030304020206070D0D06" pitchFamily="66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88E5AAB-B2D3-CB43-F06A-092B8D7847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4504" y="6965004"/>
            <a:ext cx="280368" cy="3153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6FF9E85-27E2-54B3-0862-FD44DA9A20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707478" y="6887789"/>
            <a:ext cx="415120" cy="466245"/>
          </a:xfrm>
          <a:prstGeom prst="rect">
            <a:avLst/>
          </a:prstGeom>
        </p:spPr>
      </p:pic>
      <p:pic>
        <p:nvPicPr>
          <p:cNvPr id="51" name="Picture 50" descr="A black graduation gown with a red blue and yellow ribbon&#10;&#10;Description automatically generated">
            <a:extLst>
              <a:ext uri="{FF2B5EF4-FFF2-40B4-BE49-F238E27FC236}">
                <a16:creationId xmlns:a16="http://schemas.microsoft.com/office/drawing/2014/main" id="{DAD8D821-C0CD-7009-F3FF-AB7AC40B349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14" y="3594789"/>
            <a:ext cx="391770" cy="788746"/>
          </a:xfrm>
          <a:prstGeom prst="rect">
            <a:avLst/>
          </a:prstGeom>
        </p:spPr>
      </p:pic>
      <p:pic>
        <p:nvPicPr>
          <p:cNvPr id="52" name="Picture 51" descr="A black graduation gown with a red blue and yellow ribbon&#10;&#10;Description automatically generated">
            <a:extLst>
              <a:ext uri="{FF2B5EF4-FFF2-40B4-BE49-F238E27FC236}">
                <a16:creationId xmlns:a16="http://schemas.microsoft.com/office/drawing/2014/main" id="{BFAE93E2-45CA-40CE-B0E0-C0D82420F70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93" y="3136565"/>
            <a:ext cx="598805" cy="119492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2E9602E-4101-C9BF-64B0-CF1D6CE56A37}"/>
              </a:ext>
            </a:extLst>
          </p:cNvPr>
          <p:cNvSpPr txBox="1"/>
          <p:nvPr/>
        </p:nvSpPr>
        <p:spPr>
          <a:xfrm>
            <a:off x="8550612" y="2049488"/>
            <a:ext cx="77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1.00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94BE0DA-0B0F-0E7C-DCAB-7C3F865CC4AE}"/>
              </a:ext>
            </a:extLst>
          </p:cNvPr>
          <p:cNvSpPr/>
          <p:nvPr/>
        </p:nvSpPr>
        <p:spPr>
          <a:xfrm>
            <a:off x="3767230" y="2991679"/>
            <a:ext cx="4523193" cy="205697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37AA17C-2F0A-EA48-D3ED-B7A527211480}"/>
              </a:ext>
            </a:extLst>
          </p:cNvPr>
          <p:cNvCxnSpPr>
            <a:cxnSpLocks/>
          </p:cNvCxnSpPr>
          <p:nvPr/>
        </p:nvCxnSpPr>
        <p:spPr>
          <a:xfrm flipV="1">
            <a:off x="3968885" y="3594789"/>
            <a:ext cx="462499" cy="7247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73AB770-20B6-D833-8173-D748270CFAE0}"/>
              </a:ext>
            </a:extLst>
          </p:cNvPr>
          <p:cNvCxnSpPr>
            <a:cxnSpLocks/>
          </p:cNvCxnSpPr>
          <p:nvPr/>
        </p:nvCxnSpPr>
        <p:spPr>
          <a:xfrm flipV="1">
            <a:off x="10496894" y="2949045"/>
            <a:ext cx="462499" cy="7247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87C222-EB4D-7909-B808-97E1356B594A}"/>
              </a:ext>
            </a:extLst>
          </p:cNvPr>
          <p:cNvCxnSpPr>
            <a:cxnSpLocks/>
          </p:cNvCxnSpPr>
          <p:nvPr/>
        </p:nvCxnSpPr>
        <p:spPr>
          <a:xfrm flipV="1">
            <a:off x="5313438" y="6740354"/>
            <a:ext cx="462499" cy="7247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75B9E6-5DC9-027D-14AB-72BCD08343C6}"/>
              </a:ext>
            </a:extLst>
          </p:cNvPr>
          <p:cNvSpPr txBox="1"/>
          <p:nvPr/>
        </p:nvSpPr>
        <p:spPr>
          <a:xfrm>
            <a:off x="5702064" y="693092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F2DD9"/>
                </a:solidFill>
              </a:rPr>
              <a:t>65%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FAE26-303B-23FF-CAB0-E112D4896448}"/>
              </a:ext>
            </a:extLst>
          </p:cNvPr>
          <p:cNvSpPr txBox="1"/>
          <p:nvPr/>
        </p:nvSpPr>
        <p:spPr>
          <a:xfrm>
            <a:off x="9845439" y="72547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F2DD9"/>
                </a:solidFill>
              </a:rPr>
              <a:t>46%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7A737-4961-D8C0-22FA-B19609E2F74E}"/>
              </a:ext>
            </a:extLst>
          </p:cNvPr>
          <p:cNvSpPr txBox="1"/>
          <p:nvPr/>
        </p:nvSpPr>
        <p:spPr>
          <a:xfrm>
            <a:off x="8064264" y="69880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F2DD9"/>
                </a:solidFill>
              </a:rPr>
              <a:t>59%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2A7DD-9621-3BE5-72E9-FFCFF9B3D836}"/>
              </a:ext>
            </a:extLst>
          </p:cNvPr>
          <p:cNvSpPr txBox="1"/>
          <p:nvPr/>
        </p:nvSpPr>
        <p:spPr>
          <a:xfrm>
            <a:off x="12388614" y="732145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F2DD9"/>
                </a:solidFill>
              </a:rPr>
              <a:t>42%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43FAD-3730-6AD6-B0C7-4663B31237B9}"/>
              </a:ext>
            </a:extLst>
          </p:cNvPr>
          <p:cNvSpPr txBox="1"/>
          <p:nvPr/>
        </p:nvSpPr>
        <p:spPr>
          <a:xfrm>
            <a:off x="9731139" y="844452"/>
            <a:ext cx="4565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F2DD9"/>
                </a:solidFill>
                <a:sym typeface="Wingdings" panose="05000000000000000000" pitchFamily="2" charset="2"/>
              </a:rPr>
              <a:t></a:t>
            </a:r>
            <a:r>
              <a:rPr lang="en-US" b="1" dirty="0">
                <a:solidFill>
                  <a:srgbClr val="5F2DD9"/>
                </a:solidFill>
              </a:rPr>
              <a:t> 53% vaccinated overall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9EB2F9-C4E9-7F27-CD79-A433D1713403}"/>
              </a:ext>
            </a:extLst>
          </p:cNvPr>
          <p:cNvSpPr txBox="1"/>
          <p:nvPr/>
        </p:nvSpPr>
        <p:spPr>
          <a:xfrm>
            <a:off x="4425714" y="498782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F2DD9"/>
                </a:solidFill>
              </a:rPr>
              <a:t>51%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15BAAE-71DE-32EA-F165-4FF2FCCDFF13}"/>
              </a:ext>
            </a:extLst>
          </p:cNvPr>
          <p:cNvSpPr txBox="1"/>
          <p:nvPr/>
        </p:nvSpPr>
        <p:spPr>
          <a:xfrm>
            <a:off x="12950589" y="472112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F2DD9"/>
                </a:solidFill>
              </a:rPr>
              <a:t>50%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53FD5D-F856-F014-4408-E792EB7D01C6}"/>
              </a:ext>
            </a:extLst>
          </p:cNvPr>
          <p:cNvSpPr txBox="1"/>
          <p:nvPr/>
        </p:nvSpPr>
        <p:spPr>
          <a:xfrm>
            <a:off x="7673739" y="441632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62%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BE6E2-5832-960E-6BDD-26A5D2EDCCE0}"/>
              </a:ext>
            </a:extLst>
          </p:cNvPr>
          <p:cNvSpPr txBox="1"/>
          <p:nvPr/>
        </p:nvSpPr>
        <p:spPr>
          <a:xfrm>
            <a:off x="9826389" y="471160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44%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AFCB9-5951-B524-D724-893356BDB92F}"/>
              </a:ext>
            </a:extLst>
          </p:cNvPr>
          <p:cNvSpPr txBox="1"/>
          <p:nvPr/>
        </p:nvSpPr>
        <p:spPr>
          <a:xfrm>
            <a:off x="6793223" y="250063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58%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57974-21F2-2B4D-DDB3-BFA2C4007014}"/>
              </a:ext>
            </a:extLst>
          </p:cNvPr>
          <p:cNvSpPr txBox="1"/>
          <p:nvPr/>
        </p:nvSpPr>
        <p:spPr>
          <a:xfrm>
            <a:off x="10279178" y="248895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48%</a:t>
            </a:r>
          </a:p>
        </p:txBody>
      </p:sp>
    </p:spTree>
    <p:extLst>
      <p:ext uri="{BB962C8B-B14F-4D97-AF65-F5344CB8AC3E}">
        <p14:creationId xmlns:p14="http://schemas.microsoft.com/office/powerpoint/2010/main" val="205129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515" y="59630"/>
            <a:ext cx="8202191" cy="8110563"/>
          </a:xfrm>
          <a:prstGeom prst="rect">
            <a:avLst/>
          </a:prstGeom>
          <a:noFill/>
          <a:ln w="38100">
            <a:solidFill>
              <a:srgbClr val="C8893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9" name="TextBox 4"/>
          <p:cNvSpPr txBox="1">
            <a:spLocks noChangeArrowheads="1"/>
          </p:cNvSpPr>
          <p:nvPr/>
        </p:nvSpPr>
        <p:spPr bwMode="auto">
          <a:xfrm>
            <a:off x="92251" y="507348"/>
            <a:ext cx="2929246" cy="453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0569" tIns="65285" rIns="130569" bIns="6528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600" dirty="0">
                <a:solidFill>
                  <a:srgbClr val="000000"/>
                </a:solidFill>
                <a:ea typeface="+mn-ea"/>
                <a:cs typeface="+mn-cs"/>
              </a:rPr>
              <a:t>Real data example:  Traffic accidents in Portugal</a:t>
            </a:r>
            <a:r>
              <a:rPr lang="en-US" sz="2600" dirty="0">
                <a:solidFill>
                  <a:srgbClr val="FFC000"/>
                </a:solidFill>
                <a:ea typeface="+mn-ea"/>
                <a:cs typeface="+mn-cs"/>
              </a:rPr>
              <a:t>*</a:t>
            </a:r>
          </a:p>
          <a:p>
            <a:pPr algn="ctr" eaLnBrk="1" hangingPunct="1"/>
            <a:endParaRPr lang="en-US" sz="2600" dirty="0">
              <a:solidFill>
                <a:srgbClr val="FFC000"/>
              </a:solidFill>
              <a:ea typeface="+mn-ea"/>
              <a:cs typeface="+mn-cs"/>
            </a:endParaRPr>
          </a:p>
          <a:p>
            <a:pPr algn="ctr" eaLnBrk="1" hangingPunct="1"/>
            <a:endParaRPr lang="en-US" sz="2600" dirty="0">
              <a:solidFill>
                <a:srgbClr val="FFC000"/>
              </a:solidFill>
              <a:ea typeface="+mn-ea"/>
              <a:cs typeface="+mn-cs"/>
            </a:endParaRPr>
          </a:p>
          <a:p>
            <a:pPr algn="ctr" eaLnBrk="1" hangingPunct="1"/>
            <a:endParaRPr lang="en-US" sz="2600" dirty="0">
              <a:solidFill>
                <a:srgbClr val="FFC000"/>
              </a:solidFill>
              <a:ea typeface="+mn-ea"/>
              <a:cs typeface="+mn-cs"/>
            </a:endParaRPr>
          </a:p>
          <a:p>
            <a:pPr algn="ctr" eaLnBrk="1" hangingPunct="1"/>
            <a:r>
              <a:rPr lang="en-US" sz="2600" dirty="0">
                <a:solidFill>
                  <a:srgbClr val="000000"/>
                </a:solidFill>
                <a:ea typeface="+mn-ea"/>
                <a:cs typeface="+mn-cs"/>
              </a:rPr>
              <a:t>Y = injury induced “cost to society” (in multiples of cost of 1 death)</a:t>
            </a:r>
          </a:p>
        </p:txBody>
      </p:sp>
      <p:sp>
        <p:nvSpPr>
          <p:cNvPr id="34820" name="TextBox 5"/>
          <p:cNvSpPr txBox="1">
            <a:spLocks noChangeArrowheads="1"/>
          </p:cNvSpPr>
          <p:nvPr/>
        </p:nvSpPr>
        <p:spPr bwMode="auto">
          <a:xfrm>
            <a:off x="11448473" y="531238"/>
            <a:ext cx="3017520" cy="170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0569" tIns="65285" rIns="130569" bIns="6528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700" dirty="0">
                <a:solidFill>
                  <a:srgbClr val="FFC000"/>
                </a:solidFill>
                <a:ea typeface="+mn-ea"/>
                <a:cs typeface="+mn-cs"/>
              </a:rPr>
              <a:t>*</a:t>
            </a:r>
            <a:r>
              <a:rPr lang="en-US" sz="1700" dirty="0">
                <a:solidFill>
                  <a:srgbClr val="000000"/>
                </a:solidFill>
                <a:ea typeface="+mn-ea"/>
                <a:cs typeface="+mn-cs"/>
              </a:rPr>
              <a:t> Tree developed by </a:t>
            </a:r>
            <a:r>
              <a:rPr lang="en-US" sz="1700" dirty="0" err="1">
                <a:solidFill>
                  <a:srgbClr val="000000"/>
                </a:solidFill>
                <a:ea typeface="+mn-ea"/>
                <a:cs typeface="+mn-cs"/>
              </a:rPr>
              <a:t>Guilhermina</a:t>
            </a:r>
            <a:r>
              <a:rPr lang="en-US" sz="17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n-US" sz="1700" dirty="0" err="1">
                <a:solidFill>
                  <a:srgbClr val="000000"/>
                </a:solidFill>
                <a:ea typeface="+mn-ea"/>
                <a:cs typeface="+mn-cs"/>
              </a:rPr>
              <a:t>Torrao</a:t>
            </a:r>
            <a:r>
              <a:rPr lang="en-US" sz="1700" dirty="0">
                <a:solidFill>
                  <a:srgbClr val="000000"/>
                </a:solidFill>
                <a:ea typeface="+mn-ea"/>
                <a:cs typeface="+mn-cs"/>
              </a:rPr>
              <a:t>, (used with permission) </a:t>
            </a:r>
          </a:p>
          <a:p>
            <a:pPr eaLnBrk="1" hangingPunct="1"/>
            <a:r>
              <a:rPr lang="en-US" sz="1700" dirty="0">
                <a:solidFill>
                  <a:srgbClr val="000000"/>
                </a:solidFill>
                <a:ea typeface="+mn-ea"/>
                <a:cs typeface="+mn-cs"/>
              </a:rPr>
              <a:t>NCSU  Institute for Transportation Research &amp; Education</a:t>
            </a:r>
          </a:p>
        </p:txBody>
      </p:sp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5916" y="7432613"/>
            <a:ext cx="1389462" cy="75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918" y="7186016"/>
            <a:ext cx="135428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TextBox 8"/>
          <p:cNvSpPr txBox="1">
            <a:spLocks noChangeArrowheads="1"/>
          </p:cNvSpPr>
          <p:nvPr/>
        </p:nvSpPr>
        <p:spPr bwMode="auto">
          <a:xfrm>
            <a:off x="11370581" y="6711510"/>
            <a:ext cx="1454720" cy="65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69" tIns="65285" rIns="130569" bIns="6528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700" dirty="0">
                <a:solidFill>
                  <a:srgbClr val="000000"/>
                </a:solidFill>
                <a:ea typeface="+mn-ea"/>
                <a:cs typeface="+mn-cs"/>
              </a:rPr>
              <a:t>Help - I ran </a:t>
            </a:r>
          </a:p>
          <a:p>
            <a:pPr eaLnBrk="1" hangingPunct="1"/>
            <a:r>
              <a:rPr lang="en-US" sz="1700" dirty="0">
                <a:solidFill>
                  <a:srgbClr val="000000"/>
                </a:solidFill>
                <a:ea typeface="+mn-ea"/>
                <a:cs typeface="+mn-cs"/>
              </a:rPr>
              <a:t>Into  a “tree”</a:t>
            </a:r>
          </a:p>
        </p:txBody>
      </p:sp>
      <p:pic>
        <p:nvPicPr>
          <p:cNvPr id="348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522" y="1381991"/>
            <a:ext cx="669573" cy="50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451508"/>
            <a:ext cx="85344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630" y="6387341"/>
            <a:ext cx="1635530" cy="61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553" y="2862456"/>
            <a:ext cx="861061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9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015" y="2953896"/>
            <a:ext cx="57404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530" y="6942982"/>
            <a:ext cx="57404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623" y="6668662"/>
            <a:ext cx="861061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2" name="TextBox 19"/>
          <p:cNvSpPr txBox="1">
            <a:spLocks noChangeArrowheads="1"/>
          </p:cNvSpPr>
          <p:nvPr/>
        </p:nvSpPr>
        <p:spPr bwMode="auto">
          <a:xfrm>
            <a:off x="1593197" y="6555420"/>
            <a:ext cx="1454720" cy="65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69" tIns="65285" rIns="130569" bIns="6528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700" dirty="0">
                <a:solidFill>
                  <a:srgbClr val="000000"/>
                </a:solidFill>
                <a:ea typeface="+mn-ea"/>
                <a:cs typeface="+mn-cs"/>
              </a:rPr>
              <a:t>Help - I ran </a:t>
            </a:r>
          </a:p>
          <a:p>
            <a:pPr eaLnBrk="1" hangingPunct="1"/>
            <a:r>
              <a:rPr lang="en-US" sz="1700" dirty="0">
                <a:solidFill>
                  <a:srgbClr val="000000"/>
                </a:solidFill>
                <a:ea typeface="+mn-ea"/>
                <a:cs typeface="+mn-cs"/>
              </a:rPr>
              <a:t>Into  a “tree”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239981" y="2413885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0.50 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39981" y="3865049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0.16 D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54276" y="6042113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0.31 D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83928" y="6384028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0.10 D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07383" y="6603519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0.15 D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322806" y="6313384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0.07 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270" y="184331"/>
            <a:ext cx="773665" cy="938791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42893" y="276495"/>
            <a:ext cx="597256" cy="307777"/>
          </a:xfrm>
          <a:prstGeom prst="rect">
            <a:avLst/>
          </a:prstGeom>
          <a:solidFill>
            <a:srgbClr val="92D050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   $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5" y="2413885"/>
            <a:ext cx="773665" cy="91244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773208" y="2547923"/>
            <a:ext cx="597256" cy="307777"/>
          </a:xfrm>
          <a:prstGeom prst="rect">
            <a:avLst/>
          </a:prstGeom>
          <a:solidFill>
            <a:srgbClr val="92D050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   $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9361" y="4562897"/>
            <a:ext cx="919307" cy="514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165" y="4533080"/>
            <a:ext cx="1372832" cy="5148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54276" y="357054"/>
            <a:ext cx="73152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According to the NSC, </a:t>
            </a:r>
          </a:p>
          <a:p>
            <a:r>
              <a:rPr lang="en-US" dirty="0"/>
              <a:t>the cost per death is </a:t>
            </a:r>
          </a:p>
          <a:p>
            <a:r>
              <a:rPr lang="en-US" dirty="0">
                <a:solidFill>
                  <a:srgbClr val="FF0000"/>
                </a:solidFill>
              </a:rPr>
              <a:t>D = $1.41 million</a:t>
            </a:r>
          </a:p>
        </p:txBody>
      </p:sp>
    </p:spTree>
    <p:extLst>
      <p:ext uri="{BB962C8B-B14F-4D97-AF65-F5344CB8AC3E}">
        <p14:creationId xmlns:p14="http://schemas.microsoft.com/office/powerpoint/2010/main" val="245546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8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48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48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8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348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348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8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8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8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8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9" dur="500" fill="hold"/>
                                            <p:tgtEl>
                                              <p:spTgt spid="348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0" dur="500" fill="hold"/>
                                            <p:tgtEl>
                                              <p:spTgt spid="348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" presetClass="exit" presetSubtype="4" fill="hold" grpId="1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" dur="2000"/>
                                            <p:tgtEl>
                                              <p:spTgt spid="348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/>
                                            <p:tgtEl>
                                              <p:spTgt spid="348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48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" presetClass="exit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7" dur="2000"/>
                                            <p:tgtEl>
                                              <p:spTgt spid="348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/>
                                            <p:tgtEl>
                                              <p:spTgt spid="348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48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" presetClass="exit" presetSubtype="4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1" dur="2000"/>
                                            <p:tgtEl>
                                              <p:spTgt spid="348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/>
                                            <p:tgtEl>
                                              <p:spTgt spid="348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48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2" presetClass="exit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5" dur="2000"/>
                                            <p:tgtEl>
                                              <p:spTgt spid="348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/>
                                            <p:tgtEl>
                                              <p:spTgt spid="348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48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823" grpId="0"/>
          <p:bldP spid="34823" grpId="1"/>
          <p:bldP spid="34832" grpId="0"/>
          <p:bldP spid="3483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8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48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48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8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48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48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8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8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8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8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48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48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" presetClass="exit" presetSubtype="4" fill="hold" grpId="1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" dur="2000"/>
                                            <p:tgtEl>
                                              <p:spTgt spid="348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/>
                                            <p:tgtEl>
                                              <p:spTgt spid="348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48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" presetClass="exit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7" dur="2000"/>
                                            <p:tgtEl>
                                              <p:spTgt spid="348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/>
                                            <p:tgtEl>
                                              <p:spTgt spid="348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48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" presetClass="exit" presetSubtype="4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1" dur="2000"/>
                                            <p:tgtEl>
                                              <p:spTgt spid="348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/>
                                            <p:tgtEl>
                                              <p:spTgt spid="348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48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2" presetClass="exit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5" dur="2000"/>
                                            <p:tgtEl>
                                              <p:spTgt spid="348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/>
                                            <p:tgtEl>
                                              <p:spTgt spid="348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48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823" grpId="0"/>
          <p:bldP spid="34823" grpId="1"/>
          <p:bldP spid="34832" grpId="0"/>
          <p:bldP spid="34832" grpId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6525" y="436563"/>
            <a:ext cx="10843033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Extensions of tree based methods:</a:t>
            </a:r>
          </a:p>
          <a:p>
            <a:endParaRPr lang="en-US" sz="2800" dirty="0"/>
          </a:p>
          <a:p>
            <a:pPr marL="514350" indent="-514350">
              <a:buAutoNum type="arabicParenBoth"/>
            </a:pPr>
            <a:r>
              <a:rPr lang="en-US" sz="2800" dirty="0"/>
              <a:t>Boosting  -  build a tree, take residuals.  Build a second tree</a:t>
            </a:r>
          </a:p>
          <a:p>
            <a:r>
              <a:rPr lang="en-US" sz="2800" dirty="0"/>
              <a:t>                         on the residuals from first to fix mistakes. Take </a:t>
            </a:r>
          </a:p>
          <a:p>
            <a:r>
              <a:rPr lang="en-US" sz="2800" dirty="0"/>
              <a:t>                         residuals, build a new tree etc.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(2) Random Forests – sample from the observations and variables.</a:t>
            </a:r>
          </a:p>
          <a:p>
            <a:r>
              <a:rPr lang="en-US" sz="2800" dirty="0"/>
              <a:t>                         Build multiple trees, one for each sample</a:t>
            </a:r>
          </a:p>
          <a:p>
            <a:r>
              <a:rPr lang="en-US" sz="2800" dirty="0"/>
              <a:t>                         Combine information from all trees. </a:t>
            </a:r>
          </a:p>
          <a:p>
            <a:r>
              <a:rPr lang="en-US" sz="2800" dirty="0"/>
              <a:t>                          (i.e. use an ensemble model)  </a:t>
            </a:r>
          </a:p>
        </p:txBody>
      </p:sp>
      <p:pic>
        <p:nvPicPr>
          <p:cNvPr id="6148" name="Picture 4" descr="Booster Cables, Parrot Ja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99" y="1917700"/>
            <a:ext cx="2336800" cy="233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Kentucky's State Forests | Tygarts State For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48" y="5369436"/>
            <a:ext cx="3124101" cy="23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878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84916" y="1635538"/>
            <a:ext cx="10553006" cy="4045487"/>
          </a:xfrm>
        </p:spPr>
        <p:txBody>
          <a:bodyPr/>
          <a:lstStyle/>
          <a:p>
            <a:pPr eaLnBrk="1" hangingPunct="1"/>
            <a:r>
              <a:rPr lang="en-US" dirty="0"/>
              <a:t>Logistic – another classifier</a:t>
            </a:r>
          </a:p>
          <a:p>
            <a:pPr eaLnBrk="1" hangingPunct="1"/>
            <a:r>
              <a:rPr lang="en-US" dirty="0"/>
              <a:t>Older – “tried &amp; true” method</a:t>
            </a:r>
          </a:p>
          <a:p>
            <a:pPr eaLnBrk="1" hangingPunct="1"/>
            <a:r>
              <a:rPr lang="en-US" dirty="0"/>
              <a:t>Predict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probability</a:t>
            </a:r>
            <a:r>
              <a:rPr lang="en-US" dirty="0"/>
              <a:t> of response from input variables (“Features”) </a:t>
            </a:r>
          </a:p>
          <a:p>
            <a:pPr eaLnBrk="1" hangingPunct="1"/>
            <a:r>
              <a:rPr lang="en-US" dirty="0">
                <a:solidFill>
                  <a:srgbClr val="0070C0"/>
                </a:solidFill>
              </a:rPr>
              <a:t>Linear regression </a:t>
            </a:r>
            <a:r>
              <a:rPr lang="en-US" dirty="0"/>
              <a:t>gives infinite range of predictions</a:t>
            </a:r>
          </a:p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0 &lt; probability &lt; 1 </a:t>
            </a:r>
            <a:r>
              <a:rPr lang="en-US" dirty="0"/>
              <a:t>so </a:t>
            </a:r>
            <a:r>
              <a:rPr lang="en-US" u="sng" dirty="0">
                <a:solidFill>
                  <a:srgbClr val="0070C0"/>
                </a:solidFill>
              </a:rPr>
              <a:t>not</a:t>
            </a:r>
            <a:r>
              <a:rPr lang="en-US" dirty="0">
                <a:solidFill>
                  <a:srgbClr val="0070C0"/>
                </a:solidFill>
              </a:rPr>
              <a:t> linear regression</a:t>
            </a:r>
            <a:r>
              <a:rPr lang="en-US" dirty="0"/>
              <a:t>. 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808616" y="439543"/>
            <a:ext cx="6801890" cy="721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575" tIns="65288" rIns="130575" bIns="65288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 b="1">
                <a:solidFill>
                  <a:srgbClr val="D69D3D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 b="1">
                <a:solidFill>
                  <a:srgbClr val="D69D3D"/>
                </a:solidFill>
                <a:latin typeface="Arial Narrow" pitchFamily="34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 b="1">
                <a:solidFill>
                  <a:srgbClr val="D69D3D"/>
                </a:solidFill>
                <a:latin typeface="Arial Narrow" pitchFamily="34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 b="1">
                <a:solidFill>
                  <a:srgbClr val="D69D3D"/>
                </a:solidFill>
                <a:latin typeface="Arial Narrow" pitchFamily="34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 b="1">
                <a:solidFill>
                  <a:srgbClr val="D69D3D"/>
                </a:solidFill>
                <a:latin typeface="Arial Narrow" pitchFamily="34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65288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>
                <a:solidFill>
                  <a:srgbClr val="292929"/>
                </a:solidFill>
                <a:latin typeface="Arial Narrow" pitchFamily="34" charset="0"/>
              </a:defRPr>
            </a:lvl6pPr>
            <a:lvl7pPr marL="1305765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>
                <a:solidFill>
                  <a:srgbClr val="292929"/>
                </a:solidFill>
                <a:latin typeface="Arial Narrow" pitchFamily="34" charset="0"/>
              </a:defRPr>
            </a:lvl7pPr>
            <a:lvl8pPr marL="1958648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>
                <a:solidFill>
                  <a:srgbClr val="292929"/>
                </a:solidFill>
                <a:latin typeface="Arial Narrow" pitchFamily="34" charset="0"/>
              </a:defRPr>
            </a:lvl8pPr>
            <a:lvl9pPr marL="2611531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>
                <a:solidFill>
                  <a:srgbClr val="292929"/>
                </a:solidFill>
                <a:latin typeface="Arial Narrow" pitchFamily="34" charset="0"/>
              </a:defRPr>
            </a:lvl9pPr>
          </a:lstStyle>
          <a:p>
            <a:r>
              <a:rPr lang="en-US" kern="0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658852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 descr="Logistic1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9" t="18901" r="1" b="9622"/>
          <a:stretch/>
        </p:blipFill>
        <p:spPr>
          <a:xfrm>
            <a:off x="2531066" y="2078182"/>
            <a:ext cx="8447806" cy="4322618"/>
          </a:xfrm>
          <a:noFill/>
        </p:spPr>
      </p:pic>
      <p:sp>
        <p:nvSpPr>
          <p:cNvPr id="3" name="TextBox 2"/>
          <p:cNvSpPr txBox="1"/>
          <p:nvPr/>
        </p:nvSpPr>
        <p:spPr>
          <a:xfrm>
            <a:off x="4728644" y="1508831"/>
            <a:ext cx="4052651" cy="569352"/>
          </a:xfrm>
          <a:prstGeom prst="rect">
            <a:avLst/>
          </a:prstGeom>
          <a:noFill/>
        </p:spPr>
        <p:txBody>
          <a:bodyPr wrap="none" lIns="91410" tIns="45703" rIns="91410" bIns="45703" rtlCol="0">
            <a:spAutoFit/>
          </a:bodyPr>
          <a:lstStyle/>
          <a:p>
            <a:pPr algn="ctr"/>
            <a:r>
              <a:rPr lang="en-US" sz="3100" dirty="0">
                <a:solidFill>
                  <a:schemeClr val="accent6">
                    <a:lumMod val="75000"/>
                  </a:schemeClr>
                </a:solidFill>
              </a:rPr>
              <a:t>Three Logistic Curves</a:t>
            </a:r>
          </a:p>
        </p:txBody>
      </p:sp>
      <p:sp>
        <p:nvSpPr>
          <p:cNvPr id="2" name="Rectangle 1"/>
          <p:cNvSpPr/>
          <p:nvPr/>
        </p:nvSpPr>
        <p:spPr>
          <a:xfrm>
            <a:off x="556661" y="1588818"/>
            <a:ext cx="1967205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dirty="0"/>
              <a:t>  </a:t>
            </a:r>
            <a:r>
              <a:rPr lang="en-US" sz="3200" u="sng" dirty="0"/>
              <a:t>  </a:t>
            </a:r>
            <a:r>
              <a:rPr lang="en-US" sz="3200" u="sng" dirty="0" err="1"/>
              <a:t>e</a:t>
            </a:r>
            <a:r>
              <a:rPr lang="en-US" sz="3200" u="sng" baseline="30000" dirty="0" err="1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3200" u="sng" baseline="30000" dirty="0" err="1"/>
              <a:t>+</a:t>
            </a:r>
            <a:r>
              <a:rPr lang="en-US" sz="3200" u="sng" baseline="30000" dirty="0" err="1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sz="3200" u="sng" baseline="30000" dirty="0" err="1"/>
              <a:t>X</a:t>
            </a:r>
            <a:r>
              <a:rPr lang="en-US" sz="3200" u="sng" baseline="30000" dirty="0"/>
              <a:t>     </a:t>
            </a:r>
            <a:r>
              <a:rPr lang="en-US" sz="3200" baseline="30000" dirty="0"/>
              <a:t> </a:t>
            </a:r>
            <a:endParaRPr lang="en-US" sz="3200" dirty="0"/>
          </a:p>
          <a:p>
            <a:pPr eaLnBrk="1" hangingPunct="1">
              <a:lnSpc>
                <a:spcPct val="90000"/>
              </a:lnSpc>
            </a:pPr>
            <a:r>
              <a:rPr lang="en-US" sz="3200" dirty="0"/>
              <a:t>(1+e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3200" baseline="30000" dirty="0"/>
              <a:t>+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sz="3200" baseline="30000" dirty="0"/>
              <a:t>X</a:t>
            </a:r>
            <a:r>
              <a:rPr lang="en-US" sz="3200" dirty="0"/>
              <a:t>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879" y="633845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45612" y="1793507"/>
            <a:ext cx="65755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p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182688" y="255625"/>
            <a:ext cx="6801890" cy="721129"/>
          </a:xfrm>
        </p:spPr>
        <p:txBody>
          <a:bodyPr/>
          <a:lstStyle/>
          <a:p>
            <a:pPr eaLnBrk="1" hangingPunct="1"/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3570">
            <a:off x="9562997" y="1191086"/>
            <a:ext cx="1424542" cy="157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7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03704E-6 L 3.05556E-6 0.00019 C -0.00087 0.00039 -0.00879 0.0056 -0.01031 0.00617 C -0.01237 0.00695 -0.01487 0.00772 -0.01682 0.00868 C -0.01834 0.00945 -0.01997 0.00984 -0.02116 0.01119 C -0.02181 0.01196 -0.02257 0.01331 -0.02333 0.01389 L -0.02995 0.01756 L -0.03418 0.02026 C -0.03505 0.02064 -0.0357 0.02122 -0.03635 0.02141 L -0.03939 0.02276 C -0.0408 0.02431 -0.0421 0.02682 -0.04362 0.02778 C -0.04449 0.02817 -0.04525 0.02836 -0.0459 0.02913 C -0.04742 0.03048 -0.04872 0.0326 -0.05024 0.03415 L -0.05458 0.03935 C -0.05534 0.04013 -0.05588 0.04128 -0.05686 0.04186 L -0.05903 0.04302 C -0.05968 0.04437 -0.06033 0.04591 -0.06109 0.04688 C -0.06185 0.04765 -0.06261 0.04765 -0.06326 0.04823 C -0.06413 0.04881 -0.06478 0.04996 -0.06543 0.05074 C -0.06608 0.05151 -0.06706 0.05151 -0.06771 0.05209 C -0.06847 0.05266 -0.06912 0.05401 -0.06988 0.05459 L -0.07639 0.05845 C -0.07715 0.05884 -0.07791 0.05903 -0.07867 0.05961 C -0.07997 0.06134 -0.08127 0.06366 -0.0829 0.06482 L -0.08724 0.06732 C -0.088 0.06771 -0.08887 0.06771 -0.08952 0.06848 C -0.09017 0.06925 -0.09093 0.07022 -0.09169 0.07118 C -0.09267 0.07215 -0.09581 0.0733 -0.09679 0.07369 C -0.09744 0.07446 -0.0982 0.07543 -0.09896 0.0762 C -0.10026 0.07736 -0.102 0.07736 -0.1033 0.07871 C -0.10949 0.08604 -0.10167 0.07736 -0.10764 0.08256 C -0.11328 0.08739 -0.10656 0.08334 -0.11198 0.08642 C -0.11556 0.09549 -0.11057 0.0843 -0.11784 0.09279 C -0.1186 0.09356 -0.11925 0.09433 -0.1199 0.0953 C -0.12099 0.09665 -0.12186 0.098 -0.12294 0.09915 C -0.12359 0.09973 -0.12435 0.09973 -0.12511 0.10031 C -0.12587 0.10108 -0.12652 0.10224 -0.12717 0.10301 C -0.12793 0.10359 -0.1288 0.10359 -0.12945 0.10417 C -0.13032 0.10494 -0.13086 0.1061 -0.13162 0.10668 C -0.13238 0.10726 -0.13314 0.10745 -0.13379 0.10803 C -0.13455 0.10861 -0.1352 0.10996 -0.13596 0.11053 L -0.14258 0.11439 C -0.14323 0.11478 -0.14399 0.11478 -0.14475 0.11574 C -0.1454 0.11651 -0.14605 0.11767 -0.14681 0.11825 C -0.14833 0.11922 -0.15126 0.12076 -0.15126 0.12095 C -0.15538 0.1279 -0.15137 0.1223 -0.1556 0.12577 C -0.16124 0.13079 -0.15452 0.12635 -0.15994 0.12963 C -0.1607 0.13098 -0.16124 0.13253 -0.16222 0.13349 L -0.16862 0.13735 C -0.16949 0.13773 -0.17025 0.13773 -0.17079 0.13851 L -0.17524 0.14371 C -0.17589 0.14449 -0.17665 0.14564 -0.17741 0.14622 L -0.18175 0.14873 C -0.18729 0.15606 -0.18197 0.1495 -0.18761 0.15509 C -0.18826 0.15587 -0.18902 0.15702 -0.18978 0.1576 C -0.19043 0.15818 -0.1913 0.15818 -0.19195 0.15895 C -0.19336 0.1605 -0.19488 0.16242 -0.19629 0.16397 C -0.19705 0.16474 -0.1977 0.1659 -0.19857 0.16667 C -0.19944 0.16744 -0.20042 0.16821 -0.20139 0.16918 C -0.20964 0.17747 -0.19673 0.16493 -0.20584 0.17554 C -0.21224 0.18307 -0.20335 0.16937 -0.21007 0.17921 C -0.21094 0.18056 -0.21137 0.18229 -0.21224 0.18307 C -0.21365 0.18442 -0.21528 0.18422 -0.21669 0.18557 L -0.21886 0.18827 C -0.2193 0.18943 -0.21951 0.19117 -0.22027 0.19194 C -0.22157 0.19348 -0.22461 0.19464 -0.22461 0.19483 C -0.22657 0.19773 -0.22863 0.20197 -0.23123 0.20351 L -0.2334 0.20467 C -0.23492 0.20756 -0.23568 0.2093 -0.23774 0.21104 C -0.23839 0.21181 -0.23915 0.21181 -0.2398 0.21239 C -0.24143 0.21393 -0.24284 0.21567 -0.24425 0.2174 C -0.24501 0.21837 -0.24566 0.21933 -0.24642 0.2201 C -0.24751 0.22087 -0.24848 0.22145 -0.24935 0.22261 C -0.25022 0.22357 -0.25065 0.2255 -0.25152 0.22647 C -0.25206 0.22724 -0.25304 0.22705 -0.25369 0.22763 C -0.25933 0.23264 -0.25261 0.2282 -0.25803 0.23148 C -0.25858 0.23283 -0.25879 0.23438 -0.25944 0.23534 C -0.26009 0.23611 -0.26096 0.23592 -0.26161 0.2365 C -0.26248 0.23727 -0.26313 0.23843 -0.26389 0.2392 C -0.26465 0.23978 -0.26541 0.23978 -0.26606 0.24036 C -0.26758 0.2419 -0.2691 0.24325 -0.2704 0.24557 C -0.27116 0.24672 -0.2717 0.24827 -0.27257 0.24923 C -0.27322 0.25019 -0.27409 0.25 -0.27485 0.25058 C -0.27626 0.25212 -0.27746 0.25463 -0.27908 0.2556 L -0.28342 0.2583 C -0.28429 0.25868 -0.28505 0.25888 -0.2857 0.25945 C -0.28668 0.26042 -0.28755 0.26119 -0.28852 0.26196 C -0.28928 0.26273 -0.29004 0.26273 -0.29069 0.26331 L -0.29731 0.27103 C -0.29796 0.2718 -0.29861 0.27296 -0.29948 0.27354 C -0.31066 0.28009 -0.29916 0.27257 -0.30599 0.27855 C -0.30675 0.27913 -0.30751 0.27913 -0.30816 0.2799 C -0.30968 0.28125 -0.31088 0.28395 -0.3125 0.28492 C -0.31402 0.28588 -0.31565 0.28607 -0.31695 0.28742 C -0.3176 0.28839 -0.31825 0.28955 -0.31912 0.29013 C -0.32042 0.29109 -0.32216 0.29109 -0.32346 0.29263 C -0.32487 0.29418 -0.32661 0.29553 -0.3278 0.29765 C -0.32856 0.299 -0.3291 0.30035 -0.32997 0.30151 C -0.33073 0.30228 -0.33149 0.30228 -0.33214 0.30286 C -0.33377 0.30421 -0.33507 0.30614 -0.33659 0.30787 C -0.33724 0.30884 -0.33779 0.30999 -0.33876 0.31038 C -0.34017 0.31134 -0.3418 0.31154 -0.3431 0.31289 C -0.34386 0.31366 -0.3444 0.31501 -0.34516 0.31559 C -0.34668 0.31655 -0.3482 0.31713 -0.34961 0.3181 C -0.35037 0.31848 -0.35113 0.31848 -0.35178 0.31925 C -0.35623 0.32446 -0.35146 0.31964 -0.35688 0.32311 C -0.36296 0.32716 -0.35634 0.32485 -0.36415 0.32832 C -0.36611 0.32909 -0.36806 0.32967 -0.37001 0.33083 C -0.37066 0.33121 -0.37142 0.3316 -0.37207 0.33199 C -0.37403 0.33295 -0.37609 0.33353 -0.37793 0.33469 C -0.37934 0.33546 -0.38086 0.33642 -0.38238 0.33719 C -0.38423 0.33797 -0.38618 0.33854 -0.38813 0.3397 C -0.38965 0.34067 -0.39095 0.34163 -0.39247 0.34221 C -0.39345 0.34259 -0.39443 0.34298 -0.3954 0.34356 C -0.39692 0.34433 -0.39822 0.3451 -0.39974 0.34607 C -0.4005 0.34665 -0.40115 0.34722 -0.40191 0.34742 C -0.40311 0.3478 -0.40441 0.34819 -0.40549 0.34857 C -0.40658 0.34896 -0.40756 0.34935 -0.40842 0.34992 C -0.40994 0.3507 -0.41124 0.35205 -0.41276 0.35243 L -0.41938 0.35378 C -0.42036 0.35417 -0.42134 0.35455 -0.42231 0.35494 C -0.4234 0.35552 -0.4247 0.35571 -0.42589 0.35629 C -0.42741 0.35687 -0.42882 0.35803 -0.43023 0.35861 C -0.43132 0.35938 -0.43219 0.35957 -0.43316 0.36015 C -0.43577 0.3615 -0.43956 0.3642 -0.4426 0.36497 C -0.4502 0.36767 -0.44499 0.36536 -0.45204 0.36767 C -0.46062 0.37057 -0.44716 0.36709 -0.45996 0.37018 C -0.46474 0.37307 -0.46322 0.37249 -0.47168 0.37288 C -0.48666 0.37346 -0.50163 0.37365 -0.51682 0.37404 C -0.51867 0.37442 -0.52062 0.37481 -0.52257 0.37539 C -0.52963 0.37732 -0.53473 0.38002 -0.54221 0.3804 L -0.58355 0.38291 L -0.65039 0.38445 L -0.73373 0.38291 L -0.74187 0.3777 " pathEditMode="relative" rAng="0" ptsTypes="AAAAAAAAAAAAAAAAAAAAAAAAAAAAAAAAAAAAAAAAAAAAAAAAAAAAAAAAAAAAAAAAAAAAAAAAAAAAAAAAAAAAAAAAAAAAAAAAAAAAAAAAAAAAAAAAAAAAAAAAAAAAAAAAAAAAAAA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99" y="1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2841626" y="233507"/>
            <a:ext cx="7964920" cy="836758"/>
          </a:xfrm>
        </p:spPr>
        <p:txBody>
          <a:bodyPr/>
          <a:lstStyle/>
          <a:p>
            <a:pPr algn="ctr" eaLnBrk="1" hangingPunct="1"/>
            <a:r>
              <a:rPr lang="en-US" dirty="0"/>
              <a:t>Example: Seat Fabric Ignition 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7562" y="1388699"/>
            <a:ext cx="13121640" cy="5442087"/>
          </a:xfrm>
        </p:spPr>
        <p:txBody>
          <a:bodyPr/>
          <a:lstStyle/>
          <a:p>
            <a:pPr eaLnBrk="1" hangingPunct="1"/>
            <a:r>
              <a:rPr lang="en-US" dirty="0"/>
              <a:t>Flame exposure time = X</a:t>
            </a:r>
          </a:p>
          <a:p>
            <a:r>
              <a:rPr lang="en-US" dirty="0">
                <a:solidFill>
                  <a:srgbClr val="FF0000"/>
                </a:solidFill>
              </a:rPr>
              <a:t>Y=1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ignited</a:t>
            </a:r>
            <a:r>
              <a:rPr lang="en-US" dirty="0"/>
              <a:t>,     </a:t>
            </a:r>
            <a:r>
              <a:rPr lang="en-US" dirty="0">
                <a:solidFill>
                  <a:schemeClr val="tx1"/>
                </a:solidFill>
              </a:rPr>
              <a:t>Y=0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chemeClr val="tx1"/>
                </a:solidFill>
              </a:rPr>
              <a:t> did not ignite </a:t>
            </a:r>
          </a:p>
          <a:p>
            <a:pPr lvl="1" eaLnBrk="1" hangingPunct="1"/>
            <a:r>
              <a:rPr lang="en-US" dirty="0">
                <a:solidFill>
                  <a:schemeClr val="tx1"/>
                </a:solidFill>
              </a:rPr>
              <a:t>Y=0</a:t>
            </a:r>
            <a:r>
              <a:rPr lang="en-US" dirty="0"/>
              <a:t>, X= </a:t>
            </a:r>
            <a:r>
              <a:rPr lang="en-US" dirty="0">
                <a:solidFill>
                  <a:schemeClr val="tx1"/>
                </a:solidFill>
              </a:rPr>
              <a:t>3, 5,      9 10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                  </a:t>
            </a:r>
            <a:r>
              <a:rPr lang="en-US" dirty="0">
                <a:solidFill>
                  <a:schemeClr val="tx1"/>
                </a:solidFill>
              </a:rPr>
              <a:t>13,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            </a:t>
            </a:r>
            <a:r>
              <a:rPr lang="en-US" dirty="0">
                <a:solidFill>
                  <a:schemeClr val="tx1"/>
                </a:solidFill>
              </a:rPr>
              <a:t>16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  <a:p>
            <a:pPr lvl="1" eaLnBrk="1" hangingPunct="1"/>
            <a:r>
              <a:rPr lang="en-US" dirty="0">
                <a:solidFill>
                  <a:srgbClr val="FF0000"/>
                </a:solidFill>
              </a:rPr>
              <a:t>Y=1</a:t>
            </a:r>
            <a:r>
              <a:rPr lang="en-US" dirty="0"/>
              <a:t>, X =         </a:t>
            </a:r>
            <a:r>
              <a:rPr lang="en-US" dirty="0">
                <a:solidFill>
                  <a:srgbClr val="FF0000"/>
                </a:solidFill>
              </a:rPr>
              <a:t>7</a:t>
            </a:r>
            <a:r>
              <a:rPr lang="en-US" dirty="0"/>
              <a:t>                  </a:t>
            </a:r>
            <a:r>
              <a:rPr lang="en-US" dirty="0">
                <a:solidFill>
                  <a:srgbClr val="FF0000"/>
                </a:solidFill>
              </a:rPr>
              <a:t>11, 12       14, 15,          17, 25, 30</a:t>
            </a:r>
          </a:p>
          <a:p>
            <a:pPr eaLnBrk="1" hangingPunct="1"/>
            <a:r>
              <a:rPr lang="en-US" dirty="0"/>
              <a:t>Q</a:t>
            </a:r>
            <a:r>
              <a:rPr lang="en-US" dirty="0">
                <a:solidFill>
                  <a:schemeClr val="tx1"/>
                </a:solidFill>
              </a:rPr>
              <a:t>=(1-p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)(1-p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)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(1-p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)(1-p</a:t>
            </a:r>
            <a:r>
              <a:rPr lang="en-US" baseline="-25000" dirty="0">
                <a:solidFill>
                  <a:schemeClr val="tx1"/>
                </a:solidFill>
              </a:rPr>
              <a:t>5</a:t>
            </a:r>
            <a:r>
              <a:rPr lang="en-US" dirty="0">
                <a:solidFill>
                  <a:schemeClr val="tx1"/>
                </a:solidFill>
              </a:rPr>
              <a:t>)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6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7</a:t>
            </a:r>
            <a:r>
              <a:rPr lang="en-US" dirty="0">
                <a:solidFill>
                  <a:schemeClr val="tx1"/>
                </a:solidFill>
              </a:rPr>
              <a:t>(1-p</a:t>
            </a:r>
            <a:r>
              <a:rPr lang="en-US" baseline="-25000" dirty="0">
                <a:solidFill>
                  <a:schemeClr val="tx1"/>
                </a:solidFill>
              </a:rPr>
              <a:t>8</a:t>
            </a:r>
            <a:r>
              <a:rPr lang="en-US" dirty="0">
                <a:solidFill>
                  <a:schemeClr val="tx1"/>
                </a:solidFill>
              </a:rPr>
              <a:t>)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9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10</a:t>
            </a:r>
            <a:r>
              <a:rPr lang="en-US" dirty="0">
                <a:solidFill>
                  <a:schemeClr val="tx1"/>
                </a:solidFill>
              </a:rPr>
              <a:t>(1-p</a:t>
            </a:r>
            <a:r>
              <a:rPr lang="en-US" baseline="-25000" dirty="0">
                <a:solidFill>
                  <a:schemeClr val="tx1"/>
                </a:solidFill>
              </a:rPr>
              <a:t>11</a:t>
            </a:r>
            <a:r>
              <a:rPr lang="en-US" dirty="0">
                <a:solidFill>
                  <a:schemeClr val="tx1"/>
                </a:solidFill>
              </a:rPr>
              <a:t>)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12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13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14</a:t>
            </a:r>
          </a:p>
          <a:p>
            <a:r>
              <a:rPr lang="en-US" dirty="0"/>
              <a:t>p’s all different  p</a:t>
            </a:r>
            <a:r>
              <a:rPr lang="en-US" baseline="-25000" dirty="0"/>
              <a:t>i </a:t>
            </a:r>
            <a:r>
              <a:rPr lang="en-US" dirty="0"/>
              <a:t>= f(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 err="1"/>
              <a:t>+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) =</a:t>
            </a:r>
            <a:r>
              <a:rPr lang="en-US" sz="3600" dirty="0"/>
              <a:t> </a:t>
            </a:r>
            <a:r>
              <a:rPr lang="en-US" sz="3600" dirty="0" err="1"/>
              <a:t>e</a:t>
            </a:r>
            <a:r>
              <a:rPr lang="en-US" sz="3600" baseline="30000" dirty="0" err="1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3600" baseline="30000" dirty="0" err="1"/>
              <a:t>+</a:t>
            </a:r>
            <a:r>
              <a:rPr lang="en-US" sz="3600" baseline="30000" dirty="0" err="1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sz="3600" baseline="30000" dirty="0" err="1"/>
              <a:t>Xi</a:t>
            </a:r>
            <a:r>
              <a:rPr lang="en-US" sz="3600" dirty="0"/>
              <a:t>/(1+e</a:t>
            </a:r>
            <a:r>
              <a:rPr lang="en-US" sz="3600" baseline="300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3600" baseline="30000" dirty="0"/>
              <a:t>+</a:t>
            </a:r>
            <a:r>
              <a:rPr lang="en-US" sz="3600" baseline="30000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sz="3600" baseline="30000" dirty="0"/>
              <a:t>Xi</a:t>
            </a:r>
            <a:r>
              <a:rPr lang="en-US" sz="3600" dirty="0"/>
              <a:t>) </a:t>
            </a:r>
            <a:endParaRPr lang="en-US" dirty="0"/>
          </a:p>
          <a:p>
            <a:pPr eaLnBrk="1" hangingPunct="1"/>
            <a:r>
              <a:rPr lang="en-US" dirty="0"/>
              <a:t>Find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 err="1"/>
              <a:t>,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dirty="0"/>
              <a:t> to maximize Q(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 err="1"/>
              <a:t>,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dirty="0"/>
              <a:t>)</a:t>
            </a:r>
          </a:p>
          <a:p>
            <a:pPr eaLnBrk="1" hangingPunct="1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006" y="2939329"/>
            <a:ext cx="585528" cy="468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079" y="2908158"/>
            <a:ext cx="585528" cy="468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065" y="2896921"/>
            <a:ext cx="585528" cy="468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29" y="2908158"/>
            <a:ext cx="585528" cy="468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934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2953" y="311727"/>
            <a:ext cx="6244938" cy="66720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Logistic idea: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Given temperature X, compute L(x)=</a:t>
            </a:r>
            <a:r>
              <a:rPr lang="en-US" dirty="0" err="1">
                <a:solidFill>
                  <a:srgbClr val="4B71FF"/>
                </a:solidFill>
              </a:rPr>
              <a:t>a</a:t>
            </a:r>
            <a:r>
              <a:rPr lang="en-US" dirty="0" err="1"/>
              <a:t>+</a:t>
            </a:r>
            <a:r>
              <a:rPr lang="en-US" dirty="0" err="1">
                <a:solidFill>
                  <a:srgbClr val="4B71FF"/>
                </a:solidFill>
              </a:rPr>
              <a:t>b</a:t>
            </a:r>
            <a:r>
              <a:rPr lang="en-US" dirty="0" err="1"/>
              <a:t>X</a:t>
            </a:r>
            <a:r>
              <a:rPr lang="en-US" dirty="0"/>
              <a:t> then                       p = </a:t>
            </a:r>
            <a:r>
              <a:rPr lang="en-US" dirty="0" err="1"/>
              <a:t>e</a:t>
            </a:r>
            <a:r>
              <a:rPr lang="en-US" baseline="30000" dirty="0" err="1"/>
              <a:t>L</a:t>
            </a:r>
            <a:r>
              <a:rPr lang="en-US" dirty="0"/>
              <a:t>/(1+e</a:t>
            </a:r>
            <a:r>
              <a:rPr lang="en-US" baseline="30000" dirty="0"/>
              <a:t>L</a:t>
            </a:r>
            <a:r>
              <a:rPr lang="en-US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p(</a:t>
            </a:r>
            <a:r>
              <a:rPr lang="en-US" dirty="0" err="1"/>
              <a:t>i</a:t>
            </a:r>
            <a:r>
              <a:rPr lang="en-US" dirty="0"/>
              <a:t>) = </a:t>
            </a:r>
            <a:r>
              <a:rPr lang="en-US" dirty="0" err="1"/>
              <a:t>e</a:t>
            </a:r>
            <a:r>
              <a:rPr lang="en-US" baseline="30000" dirty="0" err="1">
                <a:solidFill>
                  <a:srgbClr val="4B71FF"/>
                </a:solidFill>
              </a:rPr>
              <a:t>a</a:t>
            </a:r>
            <a:r>
              <a:rPr lang="en-US" baseline="30000" dirty="0" err="1"/>
              <a:t>+</a:t>
            </a:r>
            <a:r>
              <a:rPr lang="en-US" baseline="30000" dirty="0" err="1">
                <a:solidFill>
                  <a:srgbClr val="4B71FF"/>
                </a:solidFill>
              </a:rPr>
              <a:t>b</a:t>
            </a:r>
            <a:r>
              <a:rPr lang="en-US" baseline="30000" dirty="0" err="1"/>
              <a:t>Xi</a:t>
            </a:r>
            <a:r>
              <a:rPr lang="en-US" dirty="0"/>
              <a:t>/(1+e</a:t>
            </a:r>
            <a:r>
              <a:rPr lang="en-US" baseline="30000" dirty="0">
                <a:solidFill>
                  <a:srgbClr val="4B71FF"/>
                </a:solidFill>
              </a:rPr>
              <a:t>a</a:t>
            </a:r>
            <a:r>
              <a:rPr lang="en-US" baseline="30000" dirty="0"/>
              <a:t>+</a:t>
            </a:r>
            <a:r>
              <a:rPr lang="en-US" baseline="30000" dirty="0">
                <a:solidFill>
                  <a:srgbClr val="4B71FF"/>
                </a:solidFill>
              </a:rPr>
              <a:t>b</a:t>
            </a:r>
            <a:r>
              <a:rPr lang="en-US" baseline="30000" dirty="0"/>
              <a:t>Xi</a:t>
            </a:r>
            <a:r>
              <a:rPr lang="en-US" dirty="0"/>
              <a:t>) 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Write </a:t>
            </a:r>
            <a:r>
              <a:rPr lang="en-US" dirty="0">
                <a:solidFill>
                  <a:srgbClr val="FF0000"/>
                </a:solidFill>
              </a:rPr>
              <a:t>p(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/>
              <a:t> if event,                1-p(</a:t>
            </a:r>
            <a:r>
              <a:rPr lang="en-US" dirty="0" err="1"/>
              <a:t>i</a:t>
            </a:r>
            <a:r>
              <a:rPr lang="en-US" dirty="0"/>
              <a:t>) if not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Multiply all n of these together, find </a:t>
            </a:r>
            <a:r>
              <a:rPr lang="en-US" dirty="0" err="1">
                <a:solidFill>
                  <a:srgbClr val="4B71FF"/>
                </a:solidFill>
              </a:rPr>
              <a:t>a</a:t>
            </a:r>
            <a:r>
              <a:rPr lang="en-US" dirty="0" err="1"/>
              <a:t>,</a:t>
            </a:r>
            <a:r>
              <a:rPr lang="en-US" dirty="0" err="1">
                <a:solidFill>
                  <a:srgbClr val="4B71FF"/>
                </a:solidFill>
              </a:rPr>
              <a:t>b</a:t>
            </a:r>
            <a:r>
              <a:rPr lang="en-US" dirty="0"/>
              <a:t> to maximize this “likelihood”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Logistic: L = </a:t>
            </a:r>
            <a:r>
              <a:rPr lang="en-US" dirty="0">
                <a:solidFill>
                  <a:srgbClr val="4B71FF"/>
                </a:solidFill>
              </a:rPr>
              <a:t>-2.59 </a:t>
            </a:r>
            <a:r>
              <a:rPr lang="en-US" dirty="0">
                <a:solidFill>
                  <a:schemeClr val="tx1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4B71FF"/>
                </a:solidFill>
              </a:rPr>
              <a:t>0.23</a:t>
            </a:r>
            <a:r>
              <a:rPr lang="en-US" dirty="0"/>
              <a:t>X</a:t>
            </a:r>
          </a:p>
        </p:txBody>
      </p:sp>
      <p:pic>
        <p:nvPicPr>
          <p:cNvPr id="4" name="Picture 4" descr="Likeliho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895" y="548947"/>
            <a:ext cx="6781800" cy="536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7"/>
          <p:cNvSpPr>
            <a:spLocks noChangeShapeType="1"/>
          </p:cNvSpPr>
          <p:nvPr/>
        </p:nvSpPr>
        <p:spPr bwMode="auto">
          <a:xfrm flipH="1" flipV="1">
            <a:off x="10291189" y="5050140"/>
            <a:ext cx="609600" cy="762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10" tIns="45703" rIns="91410" bIns="45703"/>
          <a:lstStyle/>
          <a:p>
            <a:pPr defTabSz="914080" fontAlgn="auto">
              <a:spcBef>
                <a:spcPts val="0"/>
              </a:spcBef>
              <a:spcAft>
                <a:spcPts val="0"/>
              </a:spcAft>
            </a:pPr>
            <a:endParaRPr lang="en-US" sz="1900" kern="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7287495" y="4776787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10" tIns="45703" rIns="91410" bIns="45703"/>
          <a:lstStyle/>
          <a:p>
            <a:pPr defTabSz="914080" fontAlgn="auto">
              <a:spcBef>
                <a:spcPts val="0"/>
              </a:spcBef>
              <a:spcAft>
                <a:spcPts val="0"/>
              </a:spcAft>
            </a:pPr>
            <a:endParaRPr lang="en-US" sz="1900" kern="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6482465" y="4548189"/>
            <a:ext cx="824204" cy="5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3" rIns="91410" bIns="4570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08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kern="0" dirty="0">
                <a:solidFill>
                  <a:schemeClr val="accent6">
                    <a:lumMod val="75000"/>
                  </a:schemeClr>
                </a:solidFill>
                <a:ea typeface="+mn-ea"/>
                <a:cs typeface="+mn-cs"/>
              </a:rPr>
              <a:t>-2.6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10548221" y="5651505"/>
            <a:ext cx="907560" cy="5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3" rIns="91410" bIns="4570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08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kern="0" dirty="0">
                <a:solidFill>
                  <a:schemeClr val="accent6">
                    <a:lumMod val="75000"/>
                  </a:schemeClr>
                </a:solidFill>
                <a:ea typeface="+mn-ea"/>
                <a:cs typeface="+mn-cs"/>
              </a:rPr>
              <a:t>0.23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82464" y="4548189"/>
            <a:ext cx="824204" cy="538575"/>
          </a:xfrm>
          <a:prstGeom prst="rect">
            <a:avLst/>
          </a:prstGeom>
          <a:noFill/>
        </p:spPr>
        <p:txBody>
          <a:bodyPr wrap="none" lIns="91410" tIns="45703" rIns="91410" bIns="45703" rtlCol="0">
            <a:spAutoFit/>
          </a:bodyPr>
          <a:lstStyle/>
          <a:p>
            <a:r>
              <a:rPr lang="en-US" sz="2900" dirty="0">
                <a:solidFill>
                  <a:srgbClr val="4B71FF"/>
                </a:solidFill>
              </a:rPr>
              <a:t>-2.6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548217" y="5643824"/>
            <a:ext cx="907560" cy="538575"/>
          </a:xfrm>
          <a:prstGeom prst="rect">
            <a:avLst/>
          </a:prstGeom>
          <a:noFill/>
        </p:spPr>
        <p:txBody>
          <a:bodyPr wrap="none" lIns="91410" tIns="45703" rIns="91410" bIns="45703" rtlCol="0">
            <a:spAutoFit/>
          </a:bodyPr>
          <a:lstStyle/>
          <a:p>
            <a:r>
              <a:rPr lang="en-US" sz="2900" dirty="0">
                <a:solidFill>
                  <a:srgbClr val="4B71FF"/>
                </a:solidFill>
              </a:rPr>
              <a:t>0.23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8278093" y="2296636"/>
            <a:ext cx="0" cy="248015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V="1">
            <a:off x="8278102" y="2030819"/>
            <a:ext cx="2396997" cy="26581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10291189" y="3064403"/>
            <a:ext cx="0" cy="197510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H="1" flipV="1">
            <a:off x="9037674" y="1711842"/>
            <a:ext cx="1221618" cy="131843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8640456" y="1311739"/>
            <a:ext cx="3510837" cy="400075"/>
          </a:xfrm>
          <a:prstGeom prst="rect">
            <a:avLst/>
          </a:prstGeom>
        </p:spPr>
        <p:txBody>
          <a:bodyPr wrap="none" lIns="91410" tIns="45703" rIns="91410" bIns="45703">
            <a:spAutoFit/>
          </a:bodyPr>
          <a:lstStyle/>
          <a:p>
            <a:pPr eaLnBrk="1" hangingPunct="1"/>
            <a:r>
              <a:rPr lang="en-US" dirty="0"/>
              <a:t>maximize Q(</a:t>
            </a:r>
            <a:r>
              <a:rPr lang="en-US" dirty="0" err="1">
                <a:solidFill>
                  <a:srgbClr val="4B71FF"/>
                </a:solidFill>
              </a:rPr>
              <a:t>a</a:t>
            </a:r>
            <a:r>
              <a:rPr lang="en-US" dirty="0" err="1"/>
              <a:t>,</a:t>
            </a:r>
            <a:r>
              <a:rPr lang="en-US" dirty="0" err="1">
                <a:solidFill>
                  <a:srgbClr val="4B71FF"/>
                </a:solidFill>
              </a:rPr>
              <a:t>b</a:t>
            </a:r>
            <a:r>
              <a:rPr lang="en-US" dirty="0"/>
              <a:t>) = </a:t>
            </a:r>
            <a:r>
              <a:rPr lang="en-US" dirty="0">
                <a:solidFill>
                  <a:srgbClr val="00B050"/>
                </a:solidFill>
              </a:rPr>
              <a:t>Likelihood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>
            <a:off x="9608376" y="1761538"/>
            <a:ext cx="382773" cy="31897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10706146" y="5122705"/>
            <a:ext cx="34176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B71FF"/>
                </a:solidFill>
              </a:rPr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08222" y="4839522"/>
            <a:ext cx="32733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B71FF"/>
                </a:solidFill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6407941" y="2379792"/>
            <a:ext cx="144779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1878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2953" y="311727"/>
            <a:ext cx="6244938" cy="741499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Least squares</a:t>
            </a:r>
            <a:r>
              <a:rPr lang="en-US" dirty="0"/>
              <a:t> idea: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Given temperature X, compute L(x)=</a:t>
            </a:r>
            <a:r>
              <a:rPr lang="en-US" dirty="0" err="1">
                <a:solidFill>
                  <a:srgbClr val="FF0000"/>
                </a:solidFill>
              </a:rPr>
              <a:t>a</a:t>
            </a:r>
            <a:r>
              <a:rPr lang="en-US" dirty="0" err="1"/>
              <a:t>+</a:t>
            </a:r>
            <a:r>
              <a:rPr lang="en-US" dirty="0" err="1">
                <a:solidFill>
                  <a:srgbClr val="FF0000"/>
                </a:solidFill>
              </a:rPr>
              <a:t>b</a:t>
            </a:r>
            <a:r>
              <a:rPr lang="en-US" dirty="0" err="1"/>
              <a:t>X</a:t>
            </a:r>
            <a:r>
              <a:rPr lang="en-US" dirty="0"/>
              <a:t> then                       p = </a:t>
            </a:r>
            <a:r>
              <a:rPr lang="en-US" dirty="0" err="1"/>
              <a:t>e</a:t>
            </a:r>
            <a:r>
              <a:rPr lang="en-US" baseline="30000" dirty="0" err="1"/>
              <a:t>L</a:t>
            </a:r>
            <a:r>
              <a:rPr lang="en-US" dirty="0"/>
              <a:t>/(1+e</a:t>
            </a:r>
            <a:r>
              <a:rPr lang="en-US" baseline="30000" dirty="0"/>
              <a:t>L</a:t>
            </a:r>
            <a:r>
              <a:rPr lang="en-US" dirty="0"/>
              <a:t>)+</a:t>
            </a:r>
            <a:r>
              <a:rPr lang="en-US" dirty="0">
                <a:solidFill>
                  <a:srgbClr val="FF0000"/>
                </a:solidFill>
              </a:rPr>
              <a:t>error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p(</a:t>
            </a:r>
            <a:r>
              <a:rPr lang="en-US" dirty="0" err="1"/>
              <a:t>i</a:t>
            </a:r>
            <a:r>
              <a:rPr lang="en-US" dirty="0"/>
              <a:t>) = </a:t>
            </a:r>
            <a:r>
              <a:rPr lang="en-US" dirty="0" err="1"/>
              <a:t>e</a:t>
            </a:r>
            <a:r>
              <a:rPr lang="en-US" baseline="30000" dirty="0" err="1">
                <a:solidFill>
                  <a:srgbClr val="FF0000"/>
                </a:solidFill>
              </a:rPr>
              <a:t>a</a:t>
            </a:r>
            <a:r>
              <a:rPr lang="en-US" baseline="30000" dirty="0" err="1"/>
              <a:t>+</a:t>
            </a:r>
            <a:r>
              <a:rPr lang="en-US" baseline="30000" dirty="0" err="1">
                <a:solidFill>
                  <a:srgbClr val="FF0000"/>
                </a:solidFill>
              </a:rPr>
              <a:t>b</a:t>
            </a:r>
            <a:r>
              <a:rPr lang="en-US" baseline="30000" dirty="0" err="1"/>
              <a:t>Xi</a:t>
            </a:r>
            <a:r>
              <a:rPr lang="en-US" dirty="0"/>
              <a:t>/(1+e</a:t>
            </a:r>
            <a:r>
              <a:rPr lang="en-US" baseline="30000" dirty="0">
                <a:solidFill>
                  <a:srgbClr val="FF0000"/>
                </a:solidFill>
              </a:rPr>
              <a:t>a</a:t>
            </a:r>
            <a:r>
              <a:rPr lang="en-US" baseline="30000" dirty="0"/>
              <a:t>+</a:t>
            </a:r>
            <a:r>
              <a:rPr lang="en-US" baseline="30000" dirty="0">
                <a:solidFill>
                  <a:srgbClr val="FF0000"/>
                </a:solidFill>
              </a:rPr>
              <a:t>b</a:t>
            </a:r>
            <a:r>
              <a:rPr lang="en-US" baseline="30000" dirty="0"/>
              <a:t>Xi</a:t>
            </a:r>
            <a:r>
              <a:rPr lang="en-US" dirty="0"/>
              <a:t>) 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Error = 1-</a:t>
            </a:r>
            <a:r>
              <a:rPr lang="en-US" dirty="0">
                <a:solidFill>
                  <a:srgbClr val="FF0000"/>
                </a:solidFill>
              </a:rPr>
              <a:t>p(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/>
              <a:t> if event,                0-</a:t>
            </a:r>
            <a:r>
              <a:rPr lang="en-US" dirty="0">
                <a:solidFill>
                  <a:srgbClr val="FF0000"/>
                </a:solidFill>
              </a:rPr>
              <a:t>p(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if not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Square errors and sum, find </a:t>
            </a:r>
            <a:r>
              <a:rPr lang="en-US" dirty="0" err="1">
                <a:solidFill>
                  <a:srgbClr val="FF0000"/>
                </a:solidFill>
              </a:rPr>
              <a:t>a</a:t>
            </a:r>
            <a:r>
              <a:rPr lang="en-US" dirty="0" err="1"/>
              <a:t>,</a:t>
            </a:r>
            <a:r>
              <a:rPr lang="en-US" dirty="0" err="1">
                <a:solidFill>
                  <a:srgbClr val="FF0000"/>
                </a:solidFill>
              </a:rPr>
              <a:t>b</a:t>
            </a:r>
            <a:r>
              <a:rPr lang="en-US" dirty="0"/>
              <a:t> to minimize this “SS(error)”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Estimated L = </a:t>
            </a:r>
            <a:r>
              <a:rPr lang="en-US" dirty="0">
                <a:solidFill>
                  <a:srgbClr val="FF0000"/>
                </a:solidFill>
              </a:rPr>
              <a:t>-2.25</a:t>
            </a:r>
            <a:r>
              <a:rPr lang="en-US" dirty="0"/>
              <a:t>+ </a:t>
            </a:r>
            <a:r>
              <a:rPr lang="en-US" dirty="0">
                <a:solidFill>
                  <a:srgbClr val="FF0000"/>
                </a:solidFill>
              </a:rPr>
              <a:t>0.21</a:t>
            </a:r>
            <a:r>
              <a:rPr lang="en-US" dirty="0"/>
              <a:t>X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Versus     L = </a:t>
            </a:r>
            <a:r>
              <a:rPr lang="en-US" dirty="0">
                <a:solidFill>
                  <a:srgbClr val="4B71FF"/>
                </a:solidFill>
              </a:rPr>
              <a:t>-2.59 </a:t>
            </a:r>
            <a:r>
              <a:rPr lang="en-US" dirty="0">
                <a:solidFill>
                  <a:schemeClr val="tx1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4B71FF"/>
                </a:solidFill>
              </a:rPr>
              <a:t>0.23</a:t>
            </a:r>
            <a:r>
              <a:rPr lang="en-US" dirty="0"/>
              <a:t>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CD2846-BEDA-1D15-F6EB-924EAFA38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345" y="136177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84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4" descr="Columbia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5496" y="640080"/>
            <a:ext cx="9962707" cy="6812280"/>
          </a:xfrm>
          <a:noFill/>
        </p:spPr>
      </p:pic>
    </p:spTree>
    <p:extLst>
      <p:ext uri="{BB962C8B-B14F-4D97-AF65-F5344CB8AC3E}">
        <p14:creationId xmlns:p14="http://schemas.microsoft.com/office/powerpoint/2010/main" val="2945952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4258341" y="800992"/>
            <a:ext cx="6321056" cy="698200"/>
          </a:xfrm>
        </p:spPr>
        <p:txBody>
          <a:bodyPr/>
          <a:lstStyle/>
          <a:p>
            <a:pPr eaLnBrk="1" hangingPunct="1"/>
            <a:r>
              <a:rPr lang="en-US" sz="4000" dirty="0">
                <a:solidFill>
                  <a:srgbClr val="FF0000"/>
                </a:solidFill>
              </a:rPr>
              <a:t>Example: Shuttle Missions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735420" y="2534100"/>
            <a:ext cx="6133214" cy="404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575" tIns="65288" rIns="130575" bIns="65288" numCol="1" anchor="t" anchorCtr="0" compatLnSpc="1">
            <a:prstTxWarp prst="textNoShape">
              <a:avLst/>
            </a:prstTxWarp>
            <a:spAutoFit/>
          </a:bodyPr>
          <a:lstStyle>
            <a:lvl1pPr marL="495275" indent="-495275" algn="l" rtl="0" eaLnBrk="1" fontAlgn="base" hangingPunct="1">
              <a:lnSpc>
                <a:spcPct val="90000"/>
              </a:lnSpc>
              <a:spcBef>
                <a:spcPct val="35000"/>
              </a:spcBef>
              <a:spcAft>
                <a:spcPct val="17000"/>
              </a:spcAft>
              <a:buClr>
                <a:schemeClr val="accent2"/>
              </a:buClr>
              <a:buFont typeface="Wingdings" pitchFamily="2" charset="2"/>
              <a:buChar char="§"/>
              <a:defRPr sz="3400">
                <a:solidFill>
                  <a:srgbClr val="292929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976264" indent="-315897" algn="l" rtl="0" eaLnBrk="1" fontAlgn="base" hangingPunct="1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accent2"/>
              </a:buClr>
              <a:buFont typeface="Wingdings" pitchFamily="2" charset="2"/>
              <a:buChar char="§"/>
              <a:defRPr sz="2900">
                <a:solidFill>
                  <a:srgbClr val="292929"/>
                </a:solidFill>
                <a:latin typeface="+mn-lt"/>
                <a:ea typeface="ＭＳ Ｐゴシック" pitchFamily="-112" charset="-128"/>
              </a:defRPr>
            </a:lvl2pPr>
            <a:lvl3pPr marL="1463603" indent="-323834" algn="l" rtl="0" eaLnBrk="1" fontAlgn="base" hangingPunct="1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accent2"/>
              </a:buClr>
              <a:buFont typeface="Arial" pitchFamily="34" charset="0"/>
              <a:buChar char="»"/>
              <a:defRPr sz="2900">
                <a:solidFill>
                  <a:srgbClr val="292929"/>
                </a:solidFill>
                <a:latin typeface="+mn-lt"/>
                <a:ea typeface="ＭＳ Ｐゴシック" pitchFamily="-112" charset="-128"/>
              </a:defRPr>
            </a:lvl3pPr>
            <a:lvl4pPr marL="2284299" indent="-32542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9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938316" indent="-32542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29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3591926" indent="-32653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900">
                <a:solidFill>
                  <a:schemeClr val="tx1"/>
                </a:solidFill>
                <a:latin typeface="+mn-lt"/>
              </a:defRPr>
            </a:lvl6pPr>
            <a:lvl7pPr marL="4245003" indent="-32653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900">
                <a:solidFill>
                  <a:schemeClr val="tx1"/>
                </a:solidFill>
                <a:latin typeface="+mn-lt"/>
              </a:defRPr>
            </a:lvl7pPr>
            <a:lvl8pPr marL="4898082" indent="-32653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900">
                <a:solidFill>
                  <a:schemeClr val="tx1"/>
                </a:solidFill>
                <a:latin typeface="+mn-lt"/>
              </a:defRPr>
            </a:lvl8pPr>
            <a:lvl9pPr marL="5551160" indent="-32653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9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900" kern="0" dirty="0"/>
              <a:t>O-rings failed in Challenger disaster</a:t>
            </a:r>
          </a:p>
          <a:p>
            <a:r>
              <a:rPr lang="en-US" sz="2900" kern="0" dirty="0"/>
              <a:t>Prior flights “erosion” and “</a:t>
            </a:r>
            <a:r>
              <a:rPr lang="en-US" sz="2900" kern="0" dirty="0" err="1"/>
              <a:t>blowby</a:t>
            </a:r>
            <a:r>
              <a:rPr lang="en-US" sz="2900" kern="0" dirty="0"/>
              <a:t>” in O-rings                         (6 per mission)</a:t>
            </a:r>
          </a:p>
          <a:p>
            <a:r>
              <a:rPr lang="en-US" sz="2900" kern="0" dirty="0"/>
              <a:t>Feature: Temperature at liftoff</a:t>
            </a:r>
          </a:p>
          <a:p>
            <a:r>
              <a:rPr lang="en-US" sz="2900" kern="0" dirty="0"/>
              <a:t>Target: (1) - erosion or </a:t>
            </a:r>
            <a:r>
              <a:rPr lang="en-US" sz="2900" kern="0" dirty="0" err="1"/>
              <a:t>blowby</a:t>
            </a:r>
            <a:r>
              <a:rPr lang="en-US" sz="2900" kern="0" dirty="0"/>
              <a:t>  vs. no problem (0)</a:t>
            </a:r>
          </a:p>
        </p:txBody>
      </p:sp>
      <p:pic>
        <p:nvPicPr>
          <p:cNvPr id="4" name="Picture 4" descr="challenger3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6543" y="389865"/>
            <a:ext cx="1905000" cy="1587500"/>
          </a:xfrm>
          <a:prstGeom prst="rect">
            <a:avLst/>
          </a:prstGeom>
          <a:noFill/>
        </p:spPr>
      </p:pic>
      <p:pic>
        <p:nvPicPr>
          <p:cNvPr id="5" name="Picture 6" descr="challenger3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2411" y="368596"/>
            <a:ext cx="1858963" cy="1549400"/>
          </a:xfrm>
          <a:prstGeom prst="rect">
            <a:avLst/>
          </a:prstGeom>
          <a:noFill/>
        </p:spPr>
      </p:pic>
      <p:pic>
        <p:nvPicPr>
          <p:cNvPr id="6" name="Picture 4" descr="Challenger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70650" y="2106537"/>
            <a:ext cx="6188150" cy="4293780"/>
          </a:xfrm>
          <a:noFill/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20763" y="135096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0306" tIns="45720" rIns="60306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9809" y="3301689"/>
            <a:ext cx="3858942" cy="707886"/>
          </a:xfrm>
          <a:prstGeom prst="rect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5.0850</a:t>
            </a:r>
            <a:r>
              <a:rPr lang="en-US" dirty="0"/>
              <a:t> –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0.1156</a:t>
            </a:r>
            <a:r>
              <a:rPr lang="en-US" dirty="0"/>
              <a:t>(temperature)</a:t>
            </a:r>
          </a:p>
          <a:p>
            <a:r>
              <a:rPr lang="en-US" dirty="0"/>
              <a:t>              p = </a:t>
            </a:r>
            <a:r>
              <a:rPr lang="en-US" dirty="0" err="1"/>
              <a:t>e</a:t>
            </a:r>
            <a:r>
              <a:rPr lang="en-US" baseline="30000" dirty="0" err="1"/>
              <a:t>L</a:t>
            </a:r>
            <a:r>
              <a:rPr lang="en-US" dirty="0"/>
              <a:t>/(1+e</a:t>
            </a:r>
            <a:r>
              <a:rPr lang="en-US" baseline="30000" dirty="0"/>
              <a:t>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5851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680827" y="233509"/>
            <a:ext cx="5200928" cy="8991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 Decision Trees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652155" y="1299374"/>
            <a:ext cx="9946810" cy="6546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575" tIns="65288" rIns="130575" bIns="65288" numCol="1" anchor="t" anchorCtr="0" compatLnSpc="1">
            <a:prstTxWarp prst="textNoShape">
              <a:avLst/>
            </a:prstTxWarp>
            <a:spAutoFit/>
          </a:bodyPr>
          <a:lstStyle>
            <a:lvl1pPr marL="495300" indent="-495300" algn="l" rtl="0" eaLnBrk="1" fontAlgn="base" hangingPunct="1">
              <a:lnSpc>
                <a:spcPct val="90000"/>
              </a:lnSpc>
              <a:spcBef>
                <a:spcPct val="35000"/>
              </a:spcBef>
              <a:spcAft>
                <a:spcPct val="17000"/>
              </a:spcAft>
              <a:buClr>
                <a:schemeClr val="accent2"/>
              </a:buClr>
              <a:buFont typeface="Wingdings" pitchFamily="2" charset="2"/>
              <a:buChar char="§"/>
              <a:defRPr sz="3400">
                <a:solidFill>
                  <a:srgbClr val="292929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976313" indent="-315913" algn="l" rtl="0" eaLnBrk="1" fontAlgn="base" hangingPunct="1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accent2"/>
              </a:buClr>
              <a:buFont typeface="Wingdings" pitchFamily="2" charset="2"/>
              <a:buChar char="§"/>
              <a:defRPr sz="2900">
                <a:solidFill>
                  <a:srgbClr val="292929"/>
                </a:solidFill>
                <a:latin typeface="+mn-lt"/>
                <a:ea typeface="ＭＳ Ｐゴシック" pitchFamily="-112" charset="-128"/>
              </a:defRPr>
            </a:lvl2pPr>
            <a:lvl3pPr marL="1463675" indent="-323850" algn="l" rtl="0" eaLnBrk="1" fontAlgn="base" hangingPunct="1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accent2"/>
              </a:buClr>
              <a:buFont typeface="Arial" pitchFamily="34" charset="0"/>
              <a:buChar char="»"/>
              <a:defRPr sz="2900">
                <a:solidFill>
                  <a:srgbClr val="292929"/>
                </a:solidFill>
                <a:latin typeface="+mn-lt"/>
                <a:ea typeface="ＭＳ Ｐゴシック" pitchFamily="-112" charset="-128"/>
              </a:defRPr>
            </a:lvl3pPr>
            <a:lvl4pPr marL="2284413" indent="-325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9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938463" indent="-325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29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3592106" indent="-3265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900">
                <a:solidFill>
                  <a:schemeClr val="tx1"/>
                </a:solidFill>
                <a:latin typeface="+mn-lt"/>
              </a:defRPr>
            </a:lvl6pPr>
            <a:lvl7pPr marL="4245216" indent="-3265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900">
                <a:solidFill>
                  <a:schemeClr val="tx1"/>
                </a:solidFill>
                <a:latin typeface="+mn-lt"/>
              </a:defRPr>
            </a:lvl7pPr>
            <a:lvl8pPr marL="4898327" indent="-3265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900">
                <a:solidFill>
                  <a:schemeClr val="tx1"/>
                </a:solidFill>
                <a:latin typeface="+mn-lt"/>
              </a:defRPr>
            </a:lvl8pPr>
            <a:lvl9pPr marL="5551437" indent="-3265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9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A “divisive” method (splits) </a:t>
            </a:r>
          </a:p>
          <a:p>
            <a:r>
              <a:rPr lang="en-US" kern="0" dirty="0"/>
              <a:t>Start with “root node” – all in one group</a:t>
            </a:r>
          </a:p>
          <a:p>
            <a:r>
              <a:rPr lang="en-US" kern="0" dirty="0"/>
              <a:t>Get splitting rules</a:t>
            </a:r>
          </a:p>
          <a:p>
            <a:r>
              <a:rPr lang="en-US" kern="0" dirty="0"/>
              <a:t>Response often binary</a:t>
            </a:r>
          </a:p>
          <a:p>
            <a:r>
              <a:rPr lang="en-US" kern="0" dirty="0"/>
              <a:t>Result is a “tree”</a:t>
            </a:r>
          </a:p>
          <a:p>
            <a:r>
              <a:rPr lang="en-US" kern="0" dirty="0"/>
              <a:t>Example: Loan Defaults</a:t>
            </a:r>
          </a:p>
          <a:p>
            <a:r>
              <a:rPr lang="en-US" kern="0" dirty="0"/>
              <a:t>Example: Framingham Heart Study </a:t>
            </a:r>
          </a:p>
          <a:p>
            <a:r>
              <a:rPr lang="en-US" kern="0" dirty="0"/>
              <a:t>Example: </a:t>
            </a:r>
            <a:r>
              <a:rPr lang="en-US" kern="0" dirty="0" err="1"/>
              <a:t>Covid</a:t>
            </a:r>
            <a:r>
              <a:rPr lang="en-US" kern="0" dirty="0"/>
              <a:t> vaccine %</a:t>
            </a:r>
          </a:p>
          <a:p>
            <a:r>
              <a:rPr lang="en-US" kern="0" dirty="0"/>
              <a:t>Optional: Automobile </a:t>
            </a:r>
            <a:r>
              <a:rPr lang="en-US" kern="0" dirty="0" err="1"/>
              <a:t>Accidents</a:t>
            </a:r>
            <a:r>
              <a:rPr lang="en-US" kern="0" dirty="0" err="1">
                <a:solidFill>
                  <a:schemeClr val="bg1"/>
                </a:solidFill>
              </a:rPr>
              <a:t>nts</a:t>
            </a: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55" y="3757473"/>
            <a:ext cx="1460501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4" descr="Challenger2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14884" y="243106"/>
            <a:ext cx="8700294" cy="5741581"/>
          </a:xfrm>
          <a:noFill/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882756"/>
              </p:ext>
            </p:extLst>
          </p:nvPr>
        </p:nvGraphicFramePr>
        <p:xfrm>
          <a:off x="3247015" y="5876060"/>
          <a:ext cx="77533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97000" imgH="241200" progId="Equation.DSMT4">
                  <p:embed/>
                </p:oleObj>
              </mc:Choice>
              <mc:Fallback>
                <p:oleObj name="Equation" r:id="rId3" imgW="2997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47015" y="5876060"/>
                        <a:ext cx="7753350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8334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7629" y="244626"/>
            <a:ext cx="5026467" cy="871795"/>
          </a:xfrm>
        </p:spPr>
        <p:txBody>
          <a:bodyPr/>
          <a:lstStyle/>
          <a:p>
            <a:pPr eaLnBrk="1" hangingPunct="1"/>
            <a:r>
              <a:rPr lang="en-US" dirty="0"/>
              <a:t>Neural Networks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922" y="3036710"/>
            <a:ext cx="6014838" cy="3308105"/>
          </a:xfrm>
        </p:spPr>
        <p:txBody>
          <a:bodyPr/>
          <a:lstStyle/>
          <a:p>
            <a:pPr eaLnBrk="1" hangingPunct="1"/>
            <a:r>
              <a:rPr lang="en-US" sz="4000" dirty="0"/>
              <a:t>Very flexible functions</a:t>
            </a:r>
          </a:p>
          <a:p>
            <a:pPr eaLnBrk="1" hangingPunct="1"/>
            <a:r>
              <a:rPr lang="en-US" sz="4000" dirty="0"/>
              <a:t>“Hidden Layers” </a:t>
            </a:r>
          </a:p>
          <a:p>
            <a:pPr eaLnBrk="1" hangingPunct="1"/>
            <a:r>
              <a:rPr lang="en-US" sz="4000" dirty="0"/>
              <a:t>“Multilayer Perceptron”</a:t>
            </a:r>
          </a:p>
          <a:p>
            <a:pPr eaLnBrk="1" hangingPunct="1">
              <a:buFontTx/>
              <a:buNone/>
            </a:pPr>
            <a:endParaRPr lang="en-US" sz="4000" dirty="0"/>
          </a:p>
        </p:txBody>
      </p:sp>
      <p:sp>
        <p:nvSpPr>
          <p:cNvPr id="55300" name="Oval 4"/>
          <p:cNvSpPr>
            <a:spLocks noChangeArrowheads="1"/>
          </p:cNvSpPr>
          <p:nvPr/>
        </p:nvSpPr>
        <p:spPr bwMode="auto">
          <a:xfrm>
            <a:off x="7485322" y="1299343"/>
            <a:ext cx="289974" cy="2743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82" tIns="65292" rIns="130582" bIns="65292" anchor="ctr"/>
          <a:lstStyle/>
          <a:p>
            <a:endParaRPr lang="en-US"/>
          </a:p>
        </p:txBody>
      </p:sp>
      <p:sp>
        <p:nvSpPr>
          <p:cNvPr id="55301" name="Oval 5"/>
          <p:cNvSpPr>
            <a:spLocks noChangeArrowheads="1"/>
          </p:cNvSpPr>
          <p:nvPr/>
        </p:nvSpPr>
        <p:spPr bwMode="auto">
          <a:xfrm>
            <a:off x="7519931" y="2305183"/>
            <a:ext cx="266907" cy="2743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82" tIns="65292" rIns="130582" bIns="65292" anchor="ctr"/>
          <a:lstStyle/>
          <a:p>
            <a:endParaRPr lang="en-US"/>
          </a:p>
        </p:txBody>
      </p:sp>
      <p:sp>
        <p:nvSpPr>
          <p:cNvPr id="55302" name="Oval 6"/>
          <p:cNvSpPr>
            <a:spLocks noChangeArrowheads="1"/>
          </p:cNvSpPr>
          <p:nvPr/>
        </p:nvSpPr>
        <p:spPr bwMode="auto">
          <a:xfrm>
            <a:off x="7592414" y="3128143"/>
            <a:ext cx="304800" cy="2743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82" tIns="65292" rIns="130582" bIns="65292" anchor="ctr"/>
          <a:lstStyle/>
          <a:p>
            <a:endParaRPr lang="en-US"/>
          </a:p>
        </p:txBody>
      </p:sp>
      <p:sp>
        <p:nvSpPr>
          <p:cNvPr id="55303" name="Oval 7"/>
          <p:cNvSpPr>
            <a:spLocks noChangeArrowheads="1"/>
          </p:cNvSpPr>
          <p:nvPr/>
        </p:nvSpPr>
        <p:spPr bwMode="auto">
          <a:xfrm>
            <a:off x="7592414" y="3951103"/>
            <a:ext cx="304800" cy="2743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82" tIns="65292" rIns="130582" bIns="65292" anchor="ctr"/>
          <a:lstStyle/>
          <a:p>
            <a:endParaRPr lang="en-US"/>
          </a:p>
        </p:txBody>
      </p:sp>
      <p:sp>
        <p:nvSpPr>
          <p:cNvPr id="55304" name="Oval 8"/>
          <p:cNvSpPr>
            <a:spLocks noChangeArrowheads="1"/>
          </p:cNvSpPr>
          <p:nvPr/>
        </p:nvSpPr>
        <p:spPr bwMode="auto">
          <a:xfrm>
            <a:off x="9360258" y="1847983"/>
            <a:ext cx="243842" cy="2743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82" tIns="65292" rIns="130582" bIns="65292" anchor="ctr"/>
          <a:lstStyle/>
          <a:p>
            <a:endParaRPr lang="en-US"/>
          </a:p>
        </p:txBody>
      </p:sp>
      <p:sp>
        <p:nvSpPr>
          <p:cNvPr id="55305" name="Oval 9"/>
          <p:cNvSpPr>
            <a:spLocks noChangeArrowheads="1"/>
          </p:cNvSpPr>
          <p:nvPr/>
        </p:nvSpPr>
        <p:spPr bwMode="auto">
          <a:xfrm>
            <a:off x="9360254" y="2945263"/>
            <a:ext cx="243840" cy="2743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82" tIns="65292" rIns="130582" bIns="65292" anchor="ctr"/>
          <a:lstStyle/>
          <a:p>
            <a:endParaRPr lang="en-US"/>
          </a:p>
        </p:txBody>
      </p:sp>
      <p:sp>
        <p:nvSpPr>
          <p:cNvPr id="55306" name="Line 10"/>
          <p:cNvSpPr>
            <a:spLocks noChangeShapeType="1"/>
          </p:cNvSpPr>
          <p:nvPr/>
        </p:nvSpPr>
        <p:spPr bwMode="auto">
          <a:xfrm flipV="1">
            <a:off x="7897214" y="3128143"/>
            <a:ext cx="1463044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55307" name="Line 11"/>
          <p:cNvSpPr>
            <a:spLocks noChangeShapeType="1"/>
          </p:cNvSpPr>
          <p:nvPr/>
        </p:nvSpPr>
        <p:spPr bwMode="auto">
          <a:xfrm flipV="1">
            <a:off x="7897214" y="2069137"/>
            <a:ext cx="1494942" cy="197340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55308" name="Line 12"/>
          <p:cNvSpPr>
            <a:spLocks noChangeShapeType="1"/>
          </p:cNvSpPr>
          <p:nvPr/>
        </p:nvSpPr>
        <p:spPr bwMode="auto">
          <a:xfrm flipV="1">
            <a:off x="7897213" y="3082423"/>
            <a:ext cx="1494943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55309" name="Line 13"/>
          <p:cNvSpPr>
            <a:spLocks noChangeShapeType="1"/>
          </p:cNvSpPr>
          <p:nvPr/>
        </p:nvSpPr>
        <p:spPr bwMode="auto">
          <a:xfrm flipV="1">
            <a:off x="7907847" y="2069138"/>
            <a:ext cx="1452407" cy="11185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55310" name="Line 14"/>
          <p:cNvSpPr>
            <a:spLocks noChangeShapeType="1"/>
          </p:cNvSpPr>
          <p:nvPr/>
        </p:nvSpPr>
        <p:spPr bwMode="auto">
          <a:xfrm flipV="1">
            <a:off x="7786838" y="1985143"/>
            <a:ext cx="1573416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55311" name="Line 15"/>
          <p:cNvSpPr>
            <a:spLocks noChangeShapeType="1"/>
          </p:cNvSpPr>
          <p:nvPr/>
        </p:nvSpPr>
        <p:spPr bwMode="auto">
          <a:xfrm>
            <a:off x="7786829" y="2442343"/>
            <a:ext cx="1573427" cy="5943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55312" name="Line 16"/>
          <p:cNvSpPr>
            <a:spLocks noChangeShapeType="1"/>
          </p:cNvSpPr>
          <p:nvPr/>
        </p:nvSpPr>
        <p:spPr bwMode="auto">
          <a:xfrm>
            <a:off x="7744814" y="1482223"/>
            <a:ext cx="161544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55313" name="Line 17"/>
          <p:cNvSpPr>
            <a:spLocks noChangeShapeType="1"/>
          </p:cNvSpPr>
          <p:nvPr/>
        </p:nvSpPr>
        <p:spPr bwMode="auto">
          <a:xfrm>
            <a:off x="7653374" y="1482223"/>
            <a:ext cx="1706880" cy="15544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55314" name="Oval 18"/>
          <p:cNvSpPr>
            <a:spLocks noChangeArrowheads="1"/>
          </p:cNvSpPr>
          <p:nvPr/>
        </p:nvSpPr>
        <p:spPr bwMode="auto">
          <a:xfrm>
            <a:off x="11310974" y="2305183"/>
            <a:ext cx="243840" cy="2743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82" tIns="65292" rIns="130582" bIns="65292" anchor="ctr"/>
          <a:lstStyle/>
          <a:p>
            <a:endParaRPr lang="en-US"/>
          </a:p>
        </p:txBody>
      </p:sp>
      <p:sp>
        <p:nvSpPr>
          <p:cNvPr id="55315" name="Line 19"/>
          <p:cNvSpPr>
            <a:spLocks noChangeShapeType="1"/>
          </p:cNvSpPr>
          <p:nvPr/>
        </p:nvSpPr>
        <p:spPr bwMode="auto">
          <a:xfrm flipV="1">
            <a:off x="9728851" y="2442343"/>
            <a:ext cx="1582123" cy="5943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55316" name="Line 20"/>
          <p:cNvSpPr>
            <a:spLocks noChangeShapeType="1"/>
          </p:cNvSpPr>
          <p:nvPr/>
        </p:nvSpPr>
        <p:spPr bwMode="auto">
          <a:xfrm>
            <a:off x="9604094" y="2030863"/>
            <a:ext cx="1706880" cy="4114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55317" name="Line 21"/>
          <p:cNvSpPr>
            <a:spLocks noChangeShapeType="1"/>
          </p:cNvSpPr>
          <p:nvPr/>
        </p:nvSpPr>
        <p:spPr bwMode="auto">
          <a:xfrm flipH="1" flipV="1">
            <a:off x="11517995" y="2525002"/>
            <a:ext cx="1256019" cy="1243221"/>
          </a:xfrm>
          <a:prstGeom prst="line">
            <a:avLst/>
          </a:prstGeom>
          <a:noFill/>
          <a:ln w="28575">
            <a:solidFill>
              <a:srgbClr val="D69D3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55318" name="Text Box 22"/>
          <p:cNvSpPr txBox="1">
            <a:spLocks noChangeArrowheads="1"/>
          </p:cNvSpPr>
          <p:nvPr/>
        </p:nvSpPr>
        <p:spPr bwMode="auto">
          <a:xfrm>
            <a:off x="11468458" y="3667260"/>
            <a:ext cx="6548120" cy="1362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Logistic function of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/>
              <a:t>Logistic functions </a:t>
            </a:r>
            <a:r>
              <a:rPr lang="en-US" baseline="30000" dirty="0"/>
              <a:t>**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/>
              <a:t>Of data</a:t>
            </a:r>
          </a:p>
        </p:txBody>
      </p:sp>
      <p:sp>
        <p:nvSpPr>
          <p:cNvPr id="55319" name="Line 23"/>
          <p:cNvSpPr>
            <a:spLocks noChangeShapeType="1"/>
          </p:cNvSpPr>
          <p:nvPr/>
        </p:nvSpPr>
        <p:spPr bwMode="auto">
          <a:xfrm flipH="1" flipV="1">
            <a:off x="9604100" y="3187684"/>
            <a:ext cx="1950714" cy="1161058"/>
          </a:xfrm>
          <a:prstGeom prst="line">
            <a:avLst/>
          </a:prstGeom>
          <a:noFill/>
          <a:ln w="28575">
            <a:solidFill>
              <a:srgbClr val="D69D3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55320" name="Line 24"/>
          <p:cNvSpPr>
            <a:spLocks noChangeShapeType="1"/>
          </p:cNvSpPr>
          <p:nvPr/>
        </p:nvSpPr>
        <p:spPr bwMode="auto">
          <a:xfrm flipH="1" flipV="1">
            <a:off x="8019134" y="4225423"/>
            <a:ext cx="3535680" cy="640080"/>
          </a:xfrm>
          <a:prstGeom prst="line">
            <a:avLst/>
          </a:prstGeom>
          <a:noFill/>
          <a:ln w="28575">
            <a:solidFill>
              <a:srgbClr val="D69D3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55321" name="Text Box 25"/>
          <p:cNvSpPr txBox="1">
            <a:spLocks noChangeArrowheads="1"/>
          </p:cNvSpPr>
          <p:nvPr/>
        </p:nvSpPr>
        <p:spPr bwMode="auto">
          <a:xfrm>
            <a:off x="11798566" y="2180313"/>
            <a:ext cx="1890763" cy="43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Output = </a:t>
            </a:r>
            <a:r>
              <a:rPr lang="en-US" dirty="0" err="1"/>
              <a:t>Pr</a:t>
            </a:r>
            <a:r>
              <a:rPr lang="en-US" dirty="0"/>
              <a:t>{1}</a:t>
            </a:r>
          </a:p>
        </p:txBody>
      </p:sp>
      <p:sp>
        <p:nvSpPr>
          <p:cNvPr id="55322" name="Text Box 26"/>
          <p:cNvSpPr txBox="1">
            <a:spLocks noChangeArrowheads="1"/>
          </p:cNvSpPr>
          <p:nvPr/>
        </p:nvSpPr>
        <p:spPr bwMode="auto">
          <a:xfrm>
            <a:off x="6185315" y="2305184"/>
            <a:ext cx="948197" cy="43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inputs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517995" y="5695394"/>
            <a:ext cx="2512059" cy="1077190"/>
          </a:xfrm>
          <a:prstGeom prst="rect">
            <a:avLst/>
          </a:prstGeom>
          <a:noFill/>
        </p:spPr>
        <p:txBody>
          <a:bodyPr wrap="square" lIns="91414" tIns="45706" rIns="91414" bIns="45706" rtlCol="0">
            <a:spAutoFit/>
          </a:bodyPr>
          <a:lstStyle/>
          <a:p>
            <a:r>
              <a:rPr lang="en-US" sz="1600" dirty="0"/>
              <a:t>** </a:t>
            </a:r>
            <a:r>
              <a:rPr lang="en-US" sz="1600" dirty="0">
                <a:solidFill>
                  <a:schemeClr val="tx1"/>
                </a:solidFill>
              </a:rPr>
              <a:t>(note:  Hyperbolic tangent functions are just </a:t>
            </a:r>
            <a:r>
              <a:rPr lang="en-US" sz="1600" dirty="0" err="1">
                <a:solidFill>
                  <a:schemeClr val="tx1"/>
                </a:solidFill>
              </a:rPr>
              <a:t>reparameterized</a:t>
            </a:r>
            <a:r>
              <a:rPr lang="en-US" sz="1600" dirty="0">
                <a:solidFill>
                  <a:schemeClr val="tx1"/>
                </a:solidFill>
              </a:rPr>
              <a:t> logistic functions)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9238334" y="1573663"/>
            <a:ext cx="548640" cy="2194560"/>
          </a:xfrm>
          <a:prstGeom prst="rect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14" tIns="45706" rIns="91414" bIns="45706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126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400"/>
          </a:p>
        </p:txBody>
      </p:sp>
      <p:sp>
        <p:nvSpPr>
          <p:cNvPr id="29" name="Rectangle 28"/>
          <p:cNvSpPr/>
          <p:nvPr/>
        </p:nvSpPr>
        <p:spPr bwMode="auto">
          <a:xfrm>
            <a:off x="4818734" y="3714910"/>
            <a:ext cx="274320" cy="1055149"/>
          </a:xfrm>
          <a:prstGeom prst="rect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14" tIns="45706" rIns="91414" bIns="45706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126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400"/>
          </a:p>
        </p:txBody>
      </p:sp>
      <p:sp>
        <p:nvSpPr>
          <p:cNvPr id="4" name="TextBox 3"/>
          <p:cNvSpPr txBox="1"/>
          <p:nvPr/>
        </p:nvSpPr>
        <p:spPr>
          <a:xfrm>
            <a:off x="9322679" y="2088213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</a:t>
            </a:r>
            <a:r>
              <a:rPr lang="en-US" sz="1600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315584" y="318695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</a:t>
            </a:r>
            <a:r>
              <a:rPr lang="en-US" sz="1600" baseline="-25000" dirty="0"/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 flipH="1">
            <a:off x="7164882" y="1267226"/>
            <a:ext cx="458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X</a:t>
            </a:r>
            <a:r>
              <a:rPr lang="en-US" sz="1600" baseline="-25000" dirty="0"/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 flipH="1">
            <a:off x="7197310" y="2289857"/>
            <a:ext cx="458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X</a:t>
            </a:r>
            <a:r>
              <a:rPr lang="en-US" sz="1600" baseline="-25000" dirty="0"/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 flipH="1">
            <a:off x="7242851" y="3897115"/>
            <a:ext cx="458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X</a:t>
            </a:r>
            <a:r>
              <a:rPr lang="en-US" sz="1600" baseline="-25000" dirty="0"/>
              <a:t>4</a:t>
            </a:r>
          </a:p>
        </p:txBody>
      </p:sp>
      <p:sp>
        <p:nvSpPr>
          <p:cNvPr id="35" name="TextBox 34"/>
          <p:cNvSpPr txBox="1"/>
          <p:nvPr/>
        </p:nvSpPr>
        <p:spPr>
          <a:xfrm flipH="1">
            <a:off x="7232747" y="3090870"/>
            <a:ext cx="458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X</a:t>
            </a:r>
            <a:r>
              <a:rPr lang="en-US" sz="1600" baseline="-25000" dirty="0"/>
              <a:t>3</a:t>
            </a:r>
          </a:p>
        </p:txBody>
      </p:sp>
      <p:sp>
        <p:nvSpPr>
          <p:cNvPr id="36" name="Line 23"/>
          <p:cNvSpPr>
            <a:spLocks noChangeShapeType="1"/>
          </p:cNvSpPr>
          <p:nvPr/>
        </p:nvSpPr>
        <p:spPr bwMode="auto">
          <a:xfrm flipH="1" flipV="1">
            <a:off x="9604094" y="2122302"/>
            <a:ext cx="1950720" cy="2226439"/>
          </a:xfrm>
          <a:prstGeom prst="line">
            <a:avLst/>
          </a:prstGeom>
          <a:noFill/>
          <a:ln w="28575">
            <a:solidFill>
              <a:srgbClr val="D69D3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113232" y="1966064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(0,1)</a:t>
            </a:r>
          </a:p>
        </p:txBody>
      </p:sp>
    </p:spTree>
    <p:extLst>
      <p:ext uri="{BB962C8B-B14F-4D97-AF65-F5344CB8AC3E}">
        <p14:creationId xmlns:p14="http://schemas.microsoft.com/office/powerpoint/2010/main" val="4265148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Text Box 6"/>
          <p:cNvSpPr txBox="1">
            <a:spLocks noChangeArrowheads="1"/>
          </p:cNvSpPr>
          <p:nvPr/>
        </p:nvSpPr>
        <p:spPr bwMode="auto">
          <a:xfrm>
            <a:off x="2509084" y="6342761"/>
            <a:ext cx="4235956" cy="1362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Arrows on right represent linear </a:t>
            </a:r>
          </a:p>
          <a:p>
            <a:pPr eaLnBrk="1" hangingPunct="1"/>
            <a:r>
              <a:rPr lang="en-US" dirty="0"/>
              <a:t>combinations of “basis </a:t>
            </a:r>
          </a:p>
          <a:p>
            <a:pPr eaLnBrk="1" hangingPunct="1"/>
            <a:r>
              <a:rPr lang="en-US" dirty="0"/>
              <a:t>functions,” e.g. hyperbolic tangents</a:t>
            </a:r>
          </a:p>
          <a:p>
            <a:pPr eaLnBrk="1" hangingPunct="1"/>
            <a:r>
              <a:rPr lang="en-US" dirty="0"/>
              <a:t>(</a:t>
            </a:r>
            <a:r>
              <a:rPr lang="en-US" dirty="0" err="1"/>
              <a:t>reparameterized</a:t>
            </a:r>
            <a:r>
              <a:rPr lang="en-US" dirty="0"/>
              <a:t> logistic curves)</a:t>
            </a:r>
          </a:p>
        </p:txBody>
      </p:sp>
      <p:sp>
        <p:nvSpPr>
          <p:cNvPr id="56324" name="Line 10"/>
          <p:cNvSpPr>
            <a:spLocks noChangeShapeType="1"/>
          </p:cNvSpPr>
          <p:nvPr/>
        </p:nvSpPr>
        <p:spPr bwMode="auto">
          <a:xfrm flipH="1" flipV="1">
            <a:off x="11320896" y="1497946"/>
            <a:ext cx="0" cy="3172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56326" name="Line 16"/>
          <p:cNvSpPr>
            <a:spLocks noChangeShapeType="1"/>
          </p:cNvSpPr>
          <p:nvPr/>
        </p:nvSpPr>
        <p:spPr bwMode="auto">
          <a:xfrm>
            <a:off x="3413760" y="4206240"/>
            <a:ext cx="158496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56327" name="TextBox 9"/>
          <p:cNvSpPr txBox="1">
            <a:spLocks noChangeArrowheads="1"/>
          </p:cNvSpPr>
          <p:nvPr/>
        </p:nvSpPr>
        <p:spPr bwMode="auto">
          <a:xfrm>
            <a:off x="3410309" y="3905416"/>
            <a:ext cx="637541" cy="43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b</a:t>
            </a:r>
            <a:r>
              <a:rPr lang="en-US" baseline="-25000" dirty="0"/>
              <a:t>1</a:t>
            </a:r>
          </a:p>
        </p:txBody>
      </p:sp>
      <p:sp>
        <p:nvSpPr>
          <p:cNvPr id="56330" name="TextBox 12"/>
          <p:cNvSpPr txBox="1">
            <a:spLocks noChangeArrowheads="1"/>
          </p:cNvSpPr>
          <p:nvPr/>
        </p:nvSpPr>
        <p:spPr bwMode="auto">
          <a:xfrm>
            <a:off x="5486407" y="4572000"/>
            <a:ext cx="435236" cy="43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Y</a:t>
            </a:r>
          </a:p>
        </p:txBody>
      </p:sp>
      <p:sp>
        <p:nvSpPr>
          <p:cNvPr id="56331" name="TextBox 13"/>
          <p:cNvSpPr txBox="1">
            <a:spLocks noChangeArrowheads="1"/>
          </p:cNvSpPr>
          <p:nvPr/>
        </p:nvSpPr>
        <p:spPr bwMode="auto">
          <a:xfrm>
            <a:off x="3037480" y="3692124"/>
            <a:ext cx="544240" cy="43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56332" name="Text Box 9"/>
          <p:cNvSpPr txBox="1">
            <a:spLocks noChangeArrowheads="1"/>
          </p:cNvSpPr>
          <p:nvPr/>
        </p:nvSpPr>
        <p:spPr bwMode="auto">
          <a:xfrm>
            <a:off x="9156406" y="442753"/>
            <a:ext cx="3918946" cy="105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Example: </a:t>
            </a:r>
          </a:p>
          <a:p>
            <a:pPr eaLnBrk="1" hangingPunct="1"/>
            <a:r>
              <a:rPr lang="en-US" dirty="0"/>
              <a:t> Y = a + b</a:t>
            </a:r>
            <a:r>
              <a:rPr lang="en-US" baseline="-25000" dirty="0"/>
              <a:t>1</a:t>
            </a:r>
            <a:r>
              <a:rPr lang="en-US" dirty="0"/>
              <a:t> H1 +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H2</a:t>
            </a:r>
            <a:r>
              <a:rPr lang="en-US" dirty="0"/>
              <a:t> + </a:t>
            </a:r>
            <a:r>
              <a:rPr lang="en-US" dirty="0">
                <a:solidFill>
                  <a:srgbClr val="00B050"/>
                </a:solidFill>
              </a:rPr>
              <a:t>b</a:t>
            </a:r>
            <a:r>
              <a:rPr lang="en-US" baseline="-25000" dirty="0">
                <a:solidFill>
                  <a:srgbClr val="00B050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H3</a:t>
            </a:r>
          </a:p>
          <a:p>
            <a:pPr eaLnBrk="1" hangingPunct="1"/>
            <a:r>
              <a:rPr lang="en-US" dirty="0"/>
              <a:t> Y = 0 +  9  H1 + 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H2</a:t>
            </a:r>
            <a:r>
              <a:rPr lang="en-US" dirty="0"/>
              <a:t> +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H3</a:t>
            </a:r>
          </a:p>
        </p:txBody>
      </p:sp>
      <p:sp>
        <p:nvSpPr>
          <p:cNvPr id="56333" name="Line 16"/>
          <p:cNvSpPr>
            <a:spLocks noChangeShapeType="1"/>
          </p:cNvSpPr>
          <p:nvPr/>
        </p:nvSpPr>
        <p:spPr bwMode="auto">
          <a:xfrm flipV="1">
            <a:off x="3413760" y="4754880"/>
            <a:ext cx="1584960" cy="914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56334" name="TextBox 16"/>
          <p:cNvSpPr txBox="1">
            <a:spLocks noChangeArrowheads="1"/>
          </p:cNvSpPr>
          <p:nvPr/>
        </p:nvSpPr>
        <p:spPr bwMode="auto">
          <a:xfrm>
            <a:off x="3413770" y="4428876"/>
            <a:ext cx="637541" cy="43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6335" name="Oval 4"/>
          <p:cNvSpPr>
            <a:spLocks noChangeArrowheads="1"/>
          </p:cNvSpPr>
          <p:nvPr/>
        </p:nvSpPr>
        <p:spPr bwMode="auto">
          <a:xfrm>
            <a:off x="3108252" y="4684967"/>
            <a:ext cx="290622" cy="32670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82" tIns="65292" rIns="130582" bIns="65292" anchor="ctr"/>
          <a:lstStyle/>
          <a:p>
            <a:endParaRPr lang="en-US"/>
          </a:p>
        </p:txBody>
      </p:sp>
      <p:sp>
        <p:nvSpPr>
          <p:cNvPr id="56337" name="TextBox 19"/>
          <p:cNvSpPr txBox="1">
            <a:spLocks noChangeArrowheads="1"/>
          </p:cNvSpPr>
          <p:nvPr/>
        </p:nvSpPr>
        <p:spPr bwMode="auto">
          <a:xfrm>
            <a:off x="2783124" y="4402372"/>
            <a:ext cx="544240" cy="43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6338" name="TextBox 20"/>
          <p:cNvSpPr txBox="1">
            <a:spLocks noChangeArrowheads="1"/>
          </p:cNvSpPr>
          <p:nvPr/>
        </p:nvSpPr>
        <p:spPr bwMode="auto">
          <a:xfrm>
            <a:off x="3035657" y="5551664"/>
            <a:ext cx="544240" cy="43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CC00"/>
                </a:solidFill>
              </a:rPr>
              <a:t>H</a:t>
            </a:r>
            <a:r>
              <a:rPr lang="en-US" baseline="-25000" dirty="0">
                <a:solidFill>
                  <a:srgbClr val="00CC00"/>
                </a:solidFill>
              </a:rPr>
              <a:t>3</a:t>
            </a:r>
          </a:p>
        </p:txBody>
      </p:sp>
      <p:sp>
        <p:nvSpPr>
          <p:cNvPr id="56339" name="TextBox 21"/>
          <p:cNvSpPr txBox="1">
            <a:spLocks noChangeArrowheads="1"/>
          </p:cNvSpPr>
          <p:nvPr/>
        </p:nvSpPr>
        <p:spPr bwMode="auto">
          <a:xfrm>
            <a:off x="3445826" y="4907187"/>
            <a:ext cx="637541" cy="43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B050"/>
                </a:solidFill>
              </a:rPr>
              <a:t>b</a:t>
            </a:r>
            <a:r>
              <a:rPr lang="en-US" baseline="-25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56340" name="Line 16"/>
          <p:cNvSpPr>
            <a:spLocks noChangeShapeType="1"/>
          </p:cNvSpPr>
          <p:nvPr/>
        </p:nvSpPr>
        <p:spPr bwMode="auto">
          <a:xfrm flipV="1">
            <a:off x="3413760" y="4832986"/>
            <a:ext cx="1584960" cy="5619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3108252" y="4078398"/>
            <a:ext cx="290622" cy="32670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82" tIns="65292" rIns="130582" bIns="65292" anchor="ctr"/>
          <a:lstStyle/>
          <a:p>
            <a:endParaRPr lang="en-US"/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3144404" y="5285934"/>
            <a:ext cx="290622" cy="32670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82" tIns="65292" rIns="130582" bIns="65292" anchor="ctr"/>
          <a:lstStyle/>
          <a:p>
            <a:endParaRPr lang="en-US"/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4998724" y="4572000"/>
            <a:ext cx="290622" cy="32670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82" tIns="65292" rIns="130582" bIns="65292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698703" y="1497946"/>
            <a:ext cx="825857" cy="40010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/>
              <a:t>“bias”</a:t>
            </a:r>
          </a:p>
        </p:txBody>
      </p:sp>
      <p:cxnSp>
        <p:nvCxnSpPr>
          <p:cNvPr id="6" name="Straight Arrow Connector 5"/>
          <p:cNvCxnSpPr>
            <a:stCxn id="2" idx="3"/>
          </p:cNvCxnSpPr>
          <p:nvPr/>
        </p:nvCxnSpPr>
        <p:spPr bwMode="auto">
          <a:xfrm flipV="1">
            <a:off x="9524560" y="1497949"/>
            <a:ext cx="357195" cy="2000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Line 10"/>
          <p:cNvSpPr>
            <a:spLocks noChangeShapeType="1"/>
          </p:cNvSpPr>
          <p:nvPr/>
        </p:nvSpPr>
        <p:spPr bwMode="auto">
          <a:xfrm flipV="1">
            <a:off x="11338215" y="1497946"/>
            <a:ext cx="881496" cy="34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29" name="Line 10"/>
          <p:cNvSpPr>
            <a:spLocks noChangeShapeType="1"/>
          </p:cNvSpPr>
          <p:nvPr/>
        </p:nvSpPr>
        <p:spPr bwMode="auto">
          <a:xfrm flipH="1" flipV="1">
            <a:off x="10494821" y="1466773"/>
            <a:ext cx="831270" cy="355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810667" y="1838947"/>
            <a:ext cx="1225005" cy="40010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/>
              <a:t>“weights”</a:t>
            </a:r>
          </a:p>
        </p:txBody>
      </p:sp>
      <p:sp>
        <p:nvSpPr>
          <p:cNvPr id="30" name="Oval 4"/>
          <p:cNvSpPr>
            <a:spLocks noChangeArrowheads="1"/>
          </p:cNvSpPr>
          <p:nvPr/>
        </p:nvSpPr>
        <p:spPr bwMode="auto">
          <a:xfrm>
            <a:off x="1241732" y="4628464"/>
            <a:ext cx="290622" cy="32670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82" tIns="65292" rIns="130582" bIns="65292" anchor="ctr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81878" y="457200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7" name="Straight Arrow Connector 6"/>
          <p:cNvCxnSpPr>
            <a:stCxn id="30" idx="6"/>
          </p:cNvCxnSpPr>
          <p:nvPr/>
        </p:nvCxnSpPr>
        <p:spPr bwMode="auto">
          <a:xfrm flipV="1">
            <a:off x="1532354" y="4264280"/>
            <a:ext cx="1562646" cy="52753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1550506" y="4808565"/>
            <a:ext cx="1517990" cy="1290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1550506" y="4861224"/>
            <a:ext cx="1491486" cy="58806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 flipH="1" flipV="1">
            <a:off x="3882887" y="5394960"/>
            <a:ext cx="168424" cy="94780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076" name="Picture 4" descr="G:\IAA_DM_Tutorial\SAS code\SGPlot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818" y="2868936"/>
            <a:ext cx="6096851" cy="45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686855" y="1754640"/>
            <a:ext cx="909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 to 1</a:t>
            </a:r>
          </a:p>
        </p:txBody>
      </p:sp>
      <p:pic>
        <p:nvPicPr>
          <p:cNvPr id="3077" name="Picture 5" descr="G:\IAA_DM_Tutorial\SAS code\SGPlot3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406" y="334549"/>
            <a:ext cx="4598916" cy="344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Left Brace 54"/>
          <p:cNvSpPr/>
          <p:nvPr/>
        </p:nvSpPr>
        <p:spPr bwMode="auto">
          <a:xfrm>
            <a:off x="1736034" y="821634"/>
            <a:ext cx="318053" cy="2266122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004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3-D surface plot of p by X1 and x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847" y="1276500"/>
            <a:ext cx="6069118" cy="455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6"/>
          <p:cNvSpPr>
            <a:spLocks noChangeArrowheads="1"/>
          </p:cNvSpPr>
          <p:nvPr/>
        </p:nvSpPr>
        <p:spPr bwMode="auto">
          <a:xfrm>
            <a:off x="1708661" y="3699753"/>
            <a:ext cx="473680" cy="5013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82" tIns="65292" rIns="130582" bIns="65292" anchor="ctr"/>
          <a:lstStyle/>
          <a:p>
            <a:r>
              <a:rPr lang="en-US" sz="1400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7" name="Oval 8"/>
          <p:cNvSpPr>
            <a:spLocks noChangeArrowheads="1"/>
          </p:cNvSpPr>
          <p:nvPr/>
        </p:nvSpPr>
        <p:spPr bwMode="auto">
          <a:xfrm>
            <a:off x="3682234" y="2039396"/>
            <a:ext cx="243842" cy="2743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82" tIns="65292" rIns="130582" bIns="65292" anchor="ctr"/>
          <a:lstStyle/>
          <a:p>
            <a:endParaRPr lang="en-US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3667262" y="3404260"/>
            <a:ext cx="243840" cy="27432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82" tIns="65292" rIns="130582" bIns="65292" anchor="ctr"/>
          <a:lstStyle/>
          <a:p>
            <a:endParaRPr 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V="1">
            <a:off x="2219192" y="3541421"/>
            <a:ext cx="1477037" cy="407584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 flipV="1">
            <a:off x="2157000" y="2194106"/>
            <a:ext cx="1477037" cy="1681007"/>
          </a:xfrm>
          <a:prstGeom prst="line">
            <a:avLst/>
          </a:prstGeom>
          <a:noFill/>
          <a:ln w="9525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flipV="1">
            <a:off x="2158232" y="2176562"/>
            <a:ext cx="1527539" cy="858047"/>
          </a:xfrm>
          <a:prstGeom prst="line">
            <a:avLst/>
          </a:prstGeom>
          <a:noFill/>
          <a:ln w="9525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2158232" y="3095561"/>
            <a:ext cx="1537997" cy="445858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17" name="Oval 18"/>
          <p:cNvSpPr>
            <a:spLocks noChangeArrowheads="1"/>
          </p:cNvSpPr>
          <p:nvPr/>
        </p:nvSpPr>
        <p:spPr bwMode="auto">
          <a:xfrm>
            <a:off x="5632952" y="3278817"/>
            <a:ext cx="353178" cy="3592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82" tIns="65292" rIns="130582" bIns="65292" anchor="ctr"/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 flipV="1">
            <a:off x="3930855" y="3409886"/>
            <a:ext cx="1702107" cy="914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>
            <a:off x="3929613" y="2176563"/>
            <a:ext cx="1712514" cy="1203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 bwMode="auto">
          <a:xfrm>
            <a:off x="3507147" y="1541751"/>
            <a:ext cx="624874" cy="3678865"/>
          </a:xfrm>
          <a:prstGeom prst="rect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14" tIns="45706" rIns="91414" bIns="45706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126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400"/>
          </a:p>
        </p:txBody>
      </p:sp>
      <p:sp>
        <p:nvSpPr>
          <p:cNvPr id="22" name="Oval 9"/>
          <p:cNvSpPr>
            <a:spLocks noChangeArrowheads="1"/>
          </p:cNvSpPr>
          <p:nvPr/>
        </p:nvSpPr>
        <p:spPr bwMode="auto">
          <a:xfrm>
            <a:off x="3685771" y="4660714"/>
            <a:ext cx="243840" cy="2743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82" tIns="65292" rIns="130582" bIns="65292" anchor="ctr"/>
          <a:lstStyle/>
          <a:p>
            <a:endParaRPr lang="en-US"/>
          </a:p>
        </p:txBody>
      </p:sp>
      <p:sp>
        <p:nvSpPr>
          <p:cNvPr id="23" name="Line 15"/>
          <p:cNvSpPr>
            <a:spLocks noChangeShapeType="1"/>
          </p:cNvSpPr>
          <p:nvPr/>
        </p:nvSpPr>
        <p:spPr bwMode="auto">
          <a:xfrm>
            <a:off x="2066796" y="3232722"/>
            <a:ext cx="1615438" cy="1565152"/>
          </a:xfrm>
          <a:prstGeom prst="line">
            <a:avLst/>
          </a:prstGeom>
          <a:noFill/>
          <a:ln w="9525">
            <a:solidFill>
              <a:schemeClr val="accent4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24" name="Line 12"/>
          <p:cNvSpPr>
            <a:spLocks noChangeShapeType="1"/>
          </p:cNvSpPr>
          <p:nvPr/>
        </p:nvSpPr>
        <p:spPr bwMode="auto">
          <a:xfrm>
            <a:off x="2164008" y="4040451"/>
            <a:ext cx="1503254" cy="757424"/>
          </a:xfrm>
          <a:prstGeom prst="line">
            <a:avLst/>
          </a:prstGeom>
          <a:noFill/>
          <a:ln w="9525">
            <a:solidFill>
              <a:schemeClr val="accent4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3926074" y="3455607"/>
            <a:ext cx="1706880" cy="136539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82" tIns="65292" rIns="130582" bIns="65292"/>
          <a:lstStyle/>
          <a:p>
            <a:endParaRPr lang="en-US"/>
          </a:p>
        </p:txBody>
      </p:sp>
      <p:sp>
        <p:nvSpPr>
          <p:cNvPr id="26" name="Oval 6"/>
          <p:cNvSpPr>
            <a:spLocks noChangeArrowheads="1"/>
          </p:cNvSpPr>
          <p:nvPr/>
        </p:nvSpPr>
        <p:spPr bwMode="auto">
          <a:xfrm>
            <a:off x="1708661" y="2798448"/>
            <a:ext cx="473680" cy="5013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82" tIns="65292" rIns="130582" bIns="65292" anchor="ctr"/>
          <a:lstStyle/>
          <a:p>
            <a:r>
              <a:rPr lang="en-US" sz="1400" dirty="0">
                <a:solidFill>
                  <a:schemeClr val="bg1"/>
                </a:solidFill>
              </a:rPr>
              <a:t>X1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04984" y="2405522"/>
            <a:ext cx="538878" cy="338526"/>
          </a:xfrm>
          <a:prstGeom prst="rect">
            <a:avLst/>
          </a:prstGeom>
          <a:noFill/>
        </p:spPr>
        <p:txBody>
          <a:bodyPr wrap="none" lIns="91414" tIns="45706" rIns="91414" bIns="45706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-0.4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03326" y="2642882"/>
            <a:ext cx="585364" cy="338526"/>
          </a:xfrm>
          <a:prstGeom prst="rect">
            <a:avLst/>
          </a:prstGeom>
          <a:noFill/>
        </p:spPr>
        <p:txBody>
          <a:bodyPr wrap="none" lIns="91414" tIns="45706" rIns="91414" bIns="45706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 0.8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46915" y="3063445"/>
            <a:ext cx="298427" cy="338526"/>
          </a:xfrm>
          <a:prstGeom prst="rect">
            <a:avLst/>
          </a:prstGeom>
          <a:noFill/>
          <a:ln>
            <a:noFill/>
          </a:ln>
        </p:spPr>
        <p:txBody>
          <a:bodyPr wrap="none" lIns="91414" tIns="45706" rIns="91414" bIns="45706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76392" y="3468804"/>
            <a:ext cx="583762" cy="338526"/>
          </a:xfrm>
          <a:prstGeom prst="rect">
            <a:avLst/>
          </a:prstGeom>
          <a:noFill/>
          <a:ln>
            <a:noFill/>
          </a:ln>
        </p:spPr>
        <p:txBody>
          <a:bodyPr wrap="none" lIns="91414" tIns="45706" rIns="91414" bIns="45706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0.25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74514" y="3875105"/>
            <a:ext cx="538878" cy="338526"/>
          </a:xfrm>
          <a:prstGeom prst="rect">
            <a:avLst/>
          </a:prstGeom>
          <a:noFill/>
        </p:spPr>
        <p:txBody>
          <a:bodyPr wrap="none" lIns="91414" tIns="45706" rIns="91414" bIns="45706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-0.9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04982" y="4294621"/>
            <a:ext cx="583762" cy="338526"/>
          </a:xfrm>
          <a:prstGeom prst="rect">
            <a:avLst/>
          </a:prstGeom>
          <a:noFill/>
        </p:spPr>
        <p:txBody>
          <a:bodyPr wrap="none" lIns="91414" tIns="45706" rIns="91414" bIns="45706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0.01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52634" y="5353275"/>
            <a:ext cx="1266641" cy="400081"/>
          </a:xfrm>
          <a:prstGeom prst="rect">
            <a:avLst/>
          </a:prstGeom>
          <a:noFill/>
        </p:spPr>
        <p:txBody>
          <a:bodyPr wrap="none" lIns="91414" tIns="45706" rIns="91414" bIns="45706" rtlCol="0">
            <a:spAutoFit/>
          </a:bodyPr>
          <a:lstStyle/>
          <a:p>
            <a:r>
              <a:rPr lang="en-US" dirty="0"/>
              <a:t>(“biases”)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60307" y="1650703"/>
            <a:ext cx="724826" cy="400081"/>
          </a:xfrm>
          <a:prstGeom prst="rect">
            <a:avLst/>
          </a:prstGeom>
          <a:noFill/>
        </p:spPr>
        <p:txBody>
          <a:bodyPr wrap="none" lIns="91414" tIns="45706" rIns="91414" bIns="45706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(-10)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68941" y="2980465"/>
            <a:ext cx="724826" cy="400081"/>
          </a:xfrm>
          <a:prstGeom prst="rect">
            <a:avLst/>
          </a:prstGeom>
          <a:noFill/>
        </p:spPr>
        <p:txBody>
          <a:bodyPr wrap="none" lIns="91414" tIns="45706" rIns="91414" bIns="45706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(-13)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14680" y="4258809"/>
            <a:ext cx="639866" cy="400081"/>
          </a:xfrm>
          <a:prstGeom prst="rect">
            <a:avLst/>
          </a:prstGeom>
          <a:noFill/>
        </p:spPr>
        <p:txBody>
          <a:bodyPr wrap="none" lIns="91414" tIns="45706" rIns="91414" bIns="45706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(20)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667640" y="2356299"/>
            <a:ext cx="327281" cy="400081"/>
          </a:xfrm>
          <a:prstGeom prst="rect">
            <a:avLst/>
          </a:prstGeom>
          <a:noFill/>
        </p:spPr>
        <p:txBody>
          <a:bodyPr wrap="none" lIns="91414" tIns="45706" rIns="91414" bIns="45706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625163" y="3068691"/>
            <a:ext cx="412240" cy="400081"/>
          </a:xfrm>
          <a:prstGeom prst="rect">
            <a:avLst/>
          </a:prstGeom>
          <a:noFill/>
        </p:spPr>
        <p:txBody>
          <a:bodyPr wrap="none" lIns="91414" tIns="45706" rIns="91414" bIns="45706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67643" y="4094571"/>
            <a:ext cx="540480" cy="400081"/>
          </a:xfrm>
          <a:prstGeom prst="rect">
            <a:avLst/>
          </a:prstGeom>
          <a:noFill/>
        </p:spPr>
        <p:txBody>
          <a:bodyPr wrap="none" lIns="91414" tIns="45706" rIns="91414" bIns="45706" rtlCol="0">
            <a:spAutoFit/>
          </a:bodyPr>
          <a:lstStyle/>
          <a:p>
            <a:r>
              <a:rPr lang="en-US" dirty="0"/>
              <a:t>2.5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70142" y="2808013"/>
            <a:ext cx="582158" cy="400081"/>
          </a:xfrm>
          <a:prstGeom prst="rect">
            <a:avLst/>
          </a:prstGeom>
          <a:noFill/>
        </p:spPr>
        <p:txBody>
          <a:bodyPr wrap="none" lIns="91414" tIns="45706" rIns="91414" bIns="45706" rtlCol="0">
            <a:spAutoFit/>
          </a:bodyPr>
          <a:lstStyle/>
          <a:p>
            <a:r>
              <a:rPr lang="en-US" dirty="0"/>
              <a:t>(-1)</a:t>
            </a:r>
          </a:p>
        </p:txBody>
      </p:sp>
      <p:sp>
        <p:nvSpPr>
          <p:cNvPr id="47" name="Oval 18"/>
          <p:cNvSpPr>
            <a:spLocks noChangeArrowheads="1"/>
          </p:cNvSpPr>
          <p:nvPr/>
        </p:nvSpPr>
        <p:spPr bwMode="auto">
          <a:xfrm>
            <a:off x="5631736" y="3275974"/>
            <a:ext cx="353178" cy="3592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82" tIns="65292" rIns="130582" bIns="65292" anchor="ctr"/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621555" y="175761"/>
            <a:ext cx="9154761" cy="877135"/>
          </a:xfrm>
          <a:prstGeom prst="rect">
            <a:avLst/>
          </a:prstGeom>
          <a:noFill/>
        </p:spPr>
        <p:txBody>
          <a:bodyPr wrap="none" lIns="91414" tIns="45706" rIns="91414" bIns="45706" rtlCol="0">
            <a:spAutoFit/>
          </a:bodyPr>
          <a:lstStyle/>
          <a:p>
            <a:r>
              <a:rPr lang="en-US" sz="5100" b="1" dirty="0">
                <a:solidFill>
                  <a:srgbClr val="D69D3D"/>
                </a:solidFill>
                <a:latin typeface="+mj-lt"/>
              </a:rPr>
              <a:t>A Complex Neural Network Surface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2406746" y="4998027"/>
            <a:ext cx="155864" cy="201806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5" tIns="45718" rIns="91435" bIns="45718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354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400"/>
          </a:p>
        </p:txBody>
      </p:sp>
      <p:sp>
        <p:nvSpPr>
          <p:cNvPr id="4" name="Oval 3"/>
          <p:cNvSpPr/>
          <p:nvPr/>
        </p:nvSpPr>
        <p:spPr bwMode="auto">
          <a:xfrm>
            <a:off x="9336231" y="5448707"/>
            <a:ext cx="155864" cy="2092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5" tIns="45718" rIns="91435" bIns="45718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354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400"/>
          </a:p>
        </p:txBody>
      </p:sp>
      <p:sp>
        <p:nvSpPr>
          <p:cNvPr id="42" name="Oval 6"/>
          <p:cNvSpPr>
            <a:spLocks noChangeArrowheads="1"/>
          </p:cNvSpPr>
          <p:nvPr/>
        </p:nvSpPr>
        <p:spPr bwMode="auto">
          <a:xfrm>
            <a:off x="1698270" y="3701346"/>
            <a:ext cx="473680" cy="5013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82" tIns="65292" rIns="130582" bIns="65292" anchor="ctr"/>
          <a:lstStyle/>
          <a:p>
            <a:r>
              <a:rPr lang="en-US" sz="1400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41" name="Oval 6"/>
          <p:cNvSpPr>
            <a:spLocks noChangeArrowheads="1"/>
          </p:cNvSpPr>
          <p:nvPr/>
        </p:nvSpPr>
        <p:spPr bwMode="auto">
          <a:xfrm>
            <a:off x="1699888" y="2808725"/>
            <a:ext cx="473680" cy="5013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82" tIns="65292" rIns="130582" bIns="65292" anchor="ctr"/>
          <a:lstStyle/>
          <a:p>
            <a:r>
              <a:rPr lang="en-US" sz="1400" dirty="0">
                <a:solidFill>
                  <a:schemeClr val="bg1"/>
                </a:solidFill>
              </a:rPr>
              <a:t>X1</a:t>
            </a:r>
          </a:p>
        </p:txBody>
      </p:sp>
    </p:spTree>
    <p:extLst>
      <p:ext uri="{BB962C8B-B14F-4D97-AF65-F5344CB8AC3E}">
        <p14:creationId xmlns:p14="http://schemas.microsoft.com/office/powerpoint/2010/main" val="132585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6 -0.00135 C 0.00087 -0.01196 0.00108 -0.04726 0.00217 -0.06328 C 0.0026 -0.06752 0.0038 -0.07196 0.00456 -0.0762 C 0.00705 -0.09279 0.01009 -0.10745 0.01454 -0.12269 C 0.0179 -0.13407 0.02061 -0.14487 0.02626 -0.15375 C 0.02712 -0.15876 0.02821 -0.15992 0.03081 -0.16281 C 0.03288 -0.16783 0.03548 -0.16937 0.03863 -0.17188 C 0.03939 -0.17265 0.04025 -0.17342 0.04091 -0.17439 C 0.04145 -0.17516 0.04188 -0.17651 0.04242 -0.17709 C 0.04383 -0.17844 0.04568 -0.17844 0.0472 -0.1796 C 0.05382 -0.18442 0.06033 -0.18847 0.06727 -0.19252 C 0.07595 -0.19136 0.08203 -0.18982 0.08973 -0.18345 C 0.09201 -0.18152 0.09288 -0.17786 0.09516 -0.17574 C 0.09744 -0.17342 0.09928 -0.17265 0.10123 -0.16918 C 0.1033 -0.15934 0.10026 -0.17111 0.10438 -0.16281 C 0.10482 -0.16185 0.10471 -0.16011 0.10514 -0.15895 C 0.10547 -0.15799 0.10623 -0.15722 0.10666 -0.15625 C 0.10688 -0.15799 0.1072 -0.15973 0.10753 -0.16146 C 0.10785 -0.16397 0.10666 -0.16918 0.10829 -0.16918 C 0.10926 -0.16918 0.10894 -0.15394 0.10894 -0.15375 " pathEditMode="relative" rAng="0" ptsTypes="fffffffffffffffffff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5" y="-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2716E-6 C -0.00098 0.00521 -0.00195 0.01023 -0.00293 0.01544 C -0.00271 0.02489 -0.0026 0.03453 -0.00217 0.04398 C -0.00206 0.04707 -0.00119 0.04977 -0.00076 0.05286 C 0.00065 0.06327 0.00195 0.07369 0.00358 0.08392 C 0.00477 0.09163 0.00553 0.10128 0.00868 0.10726 C 0.01053 0.11652 0.00792 0.10533 0.01161 0.11497 C 0.01204 0.11613 0.01204 0.11767 0.01237 0.11883 C 0.01465 0.12693 0.0128 0.11922 0.0153 0.1252 C 0.0178 0.13118 0.01942 0.13812 0.02257 0.14333 C 0.02409 0.1524 0.02756 0.15529 0.03049 0.16281 C 0.03375 0.17091 0.0395 0.17959 0.04427 0.1848 C 0.04666 0.1875 0.04818 0.19078 0.05089 0.19252 C 0.05306 0.19831 0.05122 0.19522 0.05447 0.19773 C 0.05642 0.19927 0.06033 0.20274 0.06033 0.20294 C 0.06359 0.20853 0.06641 0.20814 0.07053 0.21316 C 0.07574 0.21933 0.07313 0.21779 0.0778 0.21952 C 0.07997 0.22358 0.08214 0.22473 0.08507 0.22608 C 0.08963 0.23148 0.09397 0.23399 0.09885 0.23766 C 0.10449 0.2419 0.10948 0.2473 0.11556 0.24923 C 0.1224 0.25772 0.13911 0.26216 0.14757 0.26351 C 0.1543 0.26775 0.14768 0.26409 0.16352 0.26621 C 0.16808 0.26679 0.1773 0.26871 0.1773 0.26891 C 0.19184 0.26833 0.20638 0.26814 0.22092 0.26736 C 0.2245 0.26717 0.23112 0.26216 0.23112 0.26235 C 0.23394 0.25849 0.2372 0.25502 0.24056 0.25328 C 0.24436 0.24846 0.2487 0.24402 0.25293 0.24036 C 0.25629 0.2338 0.2615 0.22917 0.26454 0.22223 C 0.26975 0.21027 0.27279 0.19522 0.27908 0.1848 C 0.28071 0.17458 0.27843 0.18615 0.28125 0.17824 C 0.28244 0.17477 0.28234 0.17014 0.28342 0.16667 C 0.28505 0.16165 0.287 0.15645 0.28928 0.1524 C 0.29199 0.14217 0.29568 0.13388 0.29872 0.12404 C 0.29937 0.12192 0.30187 0.11536 0.30306 0.11246 C 0.30382 0.11073 0.30523 0.10726 0.30523 0.10745 C 0.30675 0.09973 0.31 0.09202 0.31326 0.08662 C 0.31456 0.0789 0.31847 0.07234 0.32118 0.06578 C 0.32227 0.06327 0.32335 0.06077 0.32411 0.05807 C 0.32454 0.05633 0.32487 0.0544 0.32552 0.05286 C 0.32671 0.04977 0.32867 0.04707 0.32997 0.04398 C 0.33485 0.03241 0.33952 0.02219 0.34592 0.01293 C 0.34863 0.00888 0.35015 0.00348 0.35319 -3.2716E-6 C 0.35493 -0.00482 0.35764 -0.00578 0.3597 -0.01041 C 0.36296 -0.01755 0.36751 -0.0245 0.37207 -0.02855 C 0.38053 -0.03607 0.36903 -0.02662 0.37576 -0.03356 C 0.37934 -0.03723 0.38357 -0.04108 0.38737 -0.04398 C 0.39735 -0.0515 0.41319 -0.05536 0.42372 -0.0569 C 0.43001 -0.05652 0.43631 -0.05632 0.4426 -0.05555 C 0.44824 -0.05478 0.45226 -0.04861 0.45714 -0.04533 C 0.45953 -0.04379 0.46257 -0.04301 0.46506 -0.04147 C 0.46745 -0.04012 0.46929 -0.03761 0.47168 -0.03626 C 0.47244 -0.0353 0.47309 -0.03433 0.47385 -0.03356 C 0.4745 -0.03298 0.47537 -0.03318 0.47602 -0.0324 C 0.47656 -0.03183 0.47678 -0.03028 0.47743 -0.0297 C 0.4783 -0.02893 0.47938 -0.02893 0.48036 -0.02855 C 0.48112 -0.02816 0.48188 -0.02777 0.48253 -0.0272 C 0.48752 -0.02257 0.48199 -0.02585 0.48687 -0.02334 C 0.49089 -0.01832 0.49447 -0.01292 0.49924 -0.01041 C 0.50423 -0.00443 0.50195 -0.00617 0.50575 -0.00385 C 0.50922 0.00193 0.51487 0.0083 0.51964 0.01023 C 0.52203 0.01312 0.52485 0.01775 0.52756 0.01929 C 0.52984 0.02527 0.53309 0.03087 0.53635 0.03492 C 0.54036 0.03993 0.53809 0.03492 0.54145 0.03993 C 0.5459 0.04669 0.54102 0.04186 0.54655 0.04649 C 0.55067 0.05787 0.55903 0.06327 0.56467 0.07234 C 0.57487 0.08854 0.58344 0.11054 0.59668 0.11883 C 0.60883 0.11787 0.61578 0.11806 0.62641 0.11246 C 0.62988 0.1061 0.63368 0.10012 0.63737 0.09433 C 0.64052 0.08951 0.6428 0.08353 0.64681 0.08141 C 0.64833 0.07851 0.65191 0.07485 0.65408 0.07369 C 0.65636 0.06925 0.65885 0.06636 0.662 0.06463 C 0.6658 0.05787 0.67437 0.05672 0.67947 0.05556 C 0.68848 0.05652 0.69162 0.05729 0.69911 0.06077 C 0.70128 0.06327 0.70258 0.06559 0.70497 0.06713 C 0.70757 0.07176 0.70888 0.07543 0.71224 0.07755 C 0.71408 0.08835 0.71148 0.07523 0.71441 0.08392 C 0.71571 0.08777 0.71582 0.09375 0.71582 0.09819 C 0.71658 0.09568 0.71712 0.09298 0.71799 0.09047 C 0.71842 0.08932 0.71886 0.08739 0.71951 0.08777 C 0.72027 0.08816 0.71973 0.09047 0.72016 0.09163 C 0.72049 0.09279 0.72114 0.09337 0.72168 0.09433 C 0.72146 0.09645 0.72092 0.1007 0.72092 0.10089 " pathEditMode="relative" rAng="0" ptsTypes="fffffffffffffffffffffffffffffffffffffffffffffffffffffffffffffffffffffffffffffffffA">
                                      <p:cBhvr>
                                        <p:cTn id="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38" y="105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639E-6 -1.91358E-6 C -0.00347 0.00019 -0.00705 0.00039 -0.01052 0.00116 C -0.01454 0.00174 -0.01909 0.01273 -0.02257 0.0164 C -0.02344 0.02026 -0.02441 0.02276 -0.02615 0.02585 C -0.02799 0.03453 -0.03092 0.04186 -0.0332 0.05035 C -0.03385 0.05266 -0.03385 0.05517 -0.03461 0.05729 C -0.03559 0.0598 -0.03754 0.06443 -0.03754 0.06462 C -0.03906 0.0733 -0.03689 0.0625 -0.0396 0.07138 C -0.03993 0.07234 -0.0409 0.07928 -0.04101 0.07967 C -0.04221 0.08565 -0.04351 0.09124 -0.04459 0.09722 C -0.04557 0.10282 -0.04644 0.10957 -0.04883 0.11362 C -0.04991 0.12327 -0.05045 0.1333 -0.05165 0.14294 C -0.05219 0.14661 -0.05382 0.15355 -0.05382 0.15374 C -0.05414 0.20486 -0.05903 0.26775 -0.05089 0.31983 C -0.05045 0.32948 -0.05002 0.33874 -0.04807 0.3478 C -0.04709 0.35687 -0.04622 0.36594 -0.04525 0.37481 C -0.04492 0.40452 -0.04503 0.43345 -0.04307 0.46277 C -0.04264 0.48476 -0.0434 0.50753 -0.0396 0.52855 C -0.0383 0.52817 -0.03678 0.52778 -0.03537 0.5272 C -0.03396 0.52662 -0.03103 0.52489 -0.03103 0.52508 C -0.02712 0.52064 -0.02463 0.51987 -0.02051 0.51678 C -0.01497 0.51254 -0.00998 0.50945 -0.00423 0.50617 C 0.00098 0.50347 -0.00542 0.50695 -2.32639E-6 0.50251 C 0.00706 0.49653 0.01584 0.4946 0.02333 0.49094 C 0.02594 0.48804 0.02811 0.48727 0.03114 0.48631 C 0.03364 0.48206 0.03961 0.47955 0.04319 0.47801 C 0.04677 0.47396 0.05046 0.47377 0.05458 0.47203 C 0.06304 0.46914 0.07151 0.46586 0.07997 0.46277 C 0.08193 0.46219 0.08757 0.46065 0.0892 0.46046 C 0.09299 0.45949 0.10048 0.45814 0.10048 0.45834 C 0.1109 0.45371 0.12446 0.45255 0.13531 0.44985 C 0.14345 0.44522 0.153 0.44406 0.16135 0.44059 C 0.16385 0.43962 0.16537 0.43692 0.16786 0.43596 C 0.18566 0.42882 0.20356 0.41976 0.22168 0.4159 C 0.22494 0.41455 0.2283 0.4132 0.23145 0.41127 C 0.23416 0.40722 0.23872 0.40509 0.24219 0.40297 C 0.24566 0.40085 0.24848 0.3968 0.25206 0.39487 C 0.2576 0.38542 0.26877 0.38137 0.27604 0.37481 C 0.27941 0.37192 0.28158 0.36864 0.28527 0.36671 C 0.28906 0.36053 0.29579 0.35436 0.30078 0.35147 C 0.30371 0.34684 0.30664 0.34259 0.31012 0.33989 C 0.31218 0.33604 0.31565 0.33295 0.31858 0.3316 C 0.32118 0.32716 0.324 0.32639 0.32715 0.3235 C 0.33203 0.31867 0.33702 0.31385 0.34267 0.31173 C 0.34614 0.30768 0.34733 0.30652 0.35113 0.30459 C 0.35352 0.30189 0.35536 0.29996 0.35818 0.29881 C 0.36014 0.29591 0.36144 0.29437 0.36393 0.29302 C 0.36524 0.29225 0.36817 0.29051 0.36817 0.2907 C 0.37381 0.28183 0.3814 0.28087 0.38802 0.27527 C 0.39367 0.27084 0.39952 0.26852 0.40571 0.26601 C 0.40951 0.26447 0.4132 0.26119 0.41699 0.26003 C 0.42253 0.25849 0.4311 0.2581 0.43609 0.25772 C 0.44054 0.2581 0.4451 0.2583 0.44955 0.25888 C 0.45627 0.25965 0.46289 0.26543 0.4694 0.26833 C 0.47472 0.27392 0.46799 0.26717 0.47439 0.2718 C 0.48004 0.27585 0.48546 0.28009 0.49143 0.28357 C 0.49154 0.28472 0.49143 0.28627 0.49197 0.28704 C 0.49317 0.28839 0.4962 0.28955 0.4962 0.28974 C 0.49794 0.28916 0.49979 0.28993 0.5012 0.2882 C 0.50293 0.28607 0.50261 0.28144 0.50402 0.27874 C 0.50478 0.27527 0.50543 0.2718 0.50619 0.26833 C 0.5064 0.26235 0.50608 0.25637 0.50695 0.25058 C 0.50727 0.24827 0.50738 0.2554 0.50771 0.25772 C 0.50825 0.26254 0.50944 0.26717 0.51042 0.2718 C 0.51085 0.27411 0.51194 0.27874 0.51194 0.27894 C 0.51172 0.28106 0.51118 0.28588 0.51118 0.28607 " pathEditMode="relative" rAng="0" ptsTypes="fffffffffffffffffffffffffffffffffffffffffffffffffffffffffffffffffA">
                                      <p:cBhvr>
                                        <p:cTn id="1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45" y="264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2" grpId="0" animBg="1"/>
      <p:bldP spid="4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88056" y="115217"/>
            <a:ext cx="9624698" cy="1738909"/>
          </a:xfrm>
          <a:prstGeom prst="rect">
            <a:avLst/>
          </a:prstGeom>
          <a:noFill/>
        </p:spPr>
        <p:txBody>
          <a:bodyPr wrap="none" lIns="91414" tIns="45706" rIns="91414" bIns="45706" rtlCol="0">
            <a:spAutoFit/>
          </a:bodyPr>
          <a:lstStyle/>
          <a:p>
            <a:r>
              <a:rPr lang="en-US" sz="5100" b="1" dirty="0">
                <a:solidFill>
                  <a:srgbClr val="D69D3D"/>
                </a:solidFill>
                <a:latin typeface="+mj-lt"/>
              </a:rPr>
              <a:t>      Framingham Neural Network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Note:         </a:t>
            </a:r>
            <a:r>
              <a:rPr lang="en-US" sz="2800" u="sng" dirty="0">
                <a:solidFill>
                  <a:schemeClr val="tx1"/>
                </a:solidFill>
                <a:latin typeface="+mj-lt"/>
              </a:rPr>
              <a:t>No validation data used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– surfaces are unnecessarily </a:t>
            </a:r>
            <a:r>
              <a:rPr lang="en-US" sz="2800" u="sng" dirty="0">
                <a:solidFill>
                  <a:schemeClr val="tx1"/>
                </a:solidFill>
                <a:latin typeface="+mj-lt"/>
              </a:rPr>
              <a:t>complex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Inputs:    Age, Systolic BP,  Cholesterol,  Smoker</a:t>
            </a:r>
          </a:p>
        </p:txBody>
      </p:sp>
      <p:pic>
        <p:nvPicPr>
          <p:cNvPr id="3074" name="Picture 2" descr="3-D surface plot of P_firstchd1 by sbp32 and cholest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615" y="2919469"/>
            <a:ext cx="5609164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67015" y="2184357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 25</a:t>
            </a:r>
          </a:p>
          <a:p>
            <a:r>
              <a:rPr lang="en-US" dirty="0">
                <a:solidFill>
                  <a:srgbClr val="FF0000"/>
                </a:solidFill>
              </a:rPr>
              <a:t>Nonsmoker</a:t>
            </a:r>
          </a:p>
        </p:txBody>
      </p:sp>
      <p:pic>
        <p:nvPicPr>
          <p:cNvPr id="3076" name="Picture 4" descr="3-D surface plot of P_firstchd1 by sbp32 and choles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636" y="2892243"/>
            <a:ext cx="5557122" cy="416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666503" y="2333727"/>
            <a:ext cx="1067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 25</a:t>
            </a:r>
          </a:p>
          <a:p>
            <a:r>
              <a:rPr lang="en-US" dirty="0">
                <a:solidFill>
                  <a:srgbClr val="FF0000"/>
                </a:solidFill>
              </a:rPr>
              <a:t>Smoker</a:t>
            </a:r>
          </a:p>
        </p:txBody>
      </p:sp>
      <p:sp>
        <p:nvSpPr>
          <p:cNvPr id="8" name="TextBox 7"/>
          <p:cNvSpPr txBox="1"/>
          <p:nvPr/>
        </p:nvSpPr>
        <p:spPr>
          <a:xfrm rot="599732">
            <a:off x="3913094" y="6869682"/>
            <a:ext cx="1125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/>
              <a:t>Sbp</a:t>
            </a:r>
            <a:endParaRPr lang="en-US" dirty="0"/>
          </a:p>
          <a:p>
            <a:r>
              <a:rPr lang="en-US" dirty="0"/>
              <a:t>200-100</a:t>
            </a:r>
          </a:p>
        </p:txBody>
      </p:sp>
      <p:sp>
        <p:nvSpPr>
          <p:cNvPr id="12" name="TextBox 11"/>
          <p:cNvSpPr txBox="1"/>
          <p:nvPr/>
        </p:nvSpPr>
        <p:spPr>
          <a:xfrm rot="474115">
            <a:off x="10600736" y="6781401"/>
            <a:ext cx="1125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/>
              <a:t>Sbp</a:t>
            </a:r>
            <a:endParaRPr lang="en-US" dirty="0"/>
          </a:p>
          <a:p>
            <a:r>
              <a:rPr lang="en-US" dirty="0"/>
              <a:t>200-100</a:t>
            </a:r>
          </a:p>
        </p:txBody>
      </p:sp>
      <p:sp>
        <p:nvSpPr>
          <p:cNvPr id="13" name="TextBox 12"/>
          <p:cNvSpPr txBox="1"/>
          <p:nvPr/>
        </p:nvSpPr>
        <p:spPr>
          <a:xfrm rot="18644489">
            <a:off x="13316159" y="6410474"/>
            <a:ext cx="1125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Cholest</a:t>
            </a:r>
            <a:endParaRPr lang="en-US" dirty="0"/>
          </a:p>
          <a:p>
            <a:r>
              <a:rPr lang="en-US" dirty="0"/>
              <a:t>130-280</a:t>
            </a:r>
          </a:p>
        </p:txBody>
      </p:sp>
      <p:sp>
        <p:nvSpPr>
          <p:cNvPr id="14" name="TextBox 13"/>
          <p:cNvSpPr txBox="1"/>
          <p:nvPr/>
        </p:nvSpPr>
        <p:spPr>
          <a:xfrm rot="18717922">
            <a:off x="6692150" y="6428011"/>
            <a:ext cx="1125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Cholest</a:t>
            </a:r>
            <a:endParaRPr lang="en-US" dirty="0"/>
          </a:p>
          <a:p>
            <a:r>
              <a:rPr lang="en-US" dirty="0"/>
              <a:t>130-280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67015" y="3009743"/>
            <a:ext cx="68320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.057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.001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84747" y="3009743"/>
            <a:ext cx="68320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.057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.001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24333" y="1817602"/>
            <a:ext cx="380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“Slice” of 5-D surface at age=25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CF3EA6-388C-0467-9B6F-3B2477F02D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10" y="892567"/>
            <a:ext cx="544023" cy="54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91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67015" y="230496"/>
            <a:ext cx="10187352" cy="1431133"/>
          </a:xfrm>
          <a:prstGeom prst="rect">
            <a:avLst/>
          </a:prstGeom>
          <a:noFill/>
        </p:spPr>
        <p:txBody>
          <a:bodyPr wrap="none" lIns="91414" tIns="45706" rIns="91414" bIns="45706" rtlCol="0">
            <a:spAutoFit/>
          </a:bodyPr>
          <a:lstStyle/>
          <a:p>
            <a:r>
              <a:rPr lang="en-US" sz="5100" b="1" dirty="0">
                <a:solidFill>
                  <a:srgbClr val="D69D3D"/>
                </a:solidFill>
                <a:latin typeface="+mj-lt"/>
              </a:rPr>
              <a:t>Framingham Neural Network Surfaces</a:t>
            </a:r>
          </a:p>
          <a:p>
            <a:pPr algn="ctr"/>
            <a:r>
              <a:rPr lang="en-US" sz="3600" b="1" dirty="0">
                <a:solidFill>
                  <a:srgbClr val="D69D3D"/>
                </a:solidFill>
                <a:latin typeface="+mj-lt"/>
              </a:rPr>
              <a:t>        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“Slice”  at age 55 – are these patterns real?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26346" y="1842831"/>
            <a:ext cx="1067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 55</a:t>
            </a:r>
          </a:p>
          <a:p>
            <a:r>
              <a:rPr lang="en-US" dirty="0">
                <a:solidFill>
                  <a:srgbClr val="FF0000"/>
                </a:solidFill>
              </a:rPr>
              <a:t>Smoker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67015" y="3407303"/>
            <a:ext cx="68320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.262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.009</a:t>
            </a:r>
          </a:p>
        </p:txBody>
      </p:sp>
      <p:pic>
        <p:nvPicPr>
          <p:cNvPr id="4098" name="Picture 2" descr="3-D surface plot of P_firstchd1 by sbp32 and cholest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59" y="2494236"/>
            <a:ext cx="5297099" cy="397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 rot="599732">
            <a:off x="3820330" y="6140822"/>
            <a:ext cx="1125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/>
              <a:t>Sbp</a:t>
            </a:r>
            <a:endParaRPr lang="en-US" dirty="0"/>
          </a:p>
          <a:p>
            <a:r>
              <a:rPr lang="en-US" dirty="0"/>
              <a:t>200-100</a:t>
            </a:r>
          </a:p>
        </p:txBody>
      </p:sp>
      <p:sp>
        <p:nvSpPr>
          <p:cNvPr id="17" name="TextBox 16"/>
          <p:cNvSpPr txBox="1"/>
          <p:nvPr/>
        </p:nvSpPr>
        <p:spPr>
          <a:xfrm rot="18717922">
            <a:off x="6705402" y="5646143"/>
            <a:ext cx="1125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Cholest</a:t>
            </a:r>
            <a:endParaRPr lang="en-US" dirty="0"/>
          </a:p>
          <a:p>
            <a:r>
              <a:rPr lang="en-US" dirty="0"/>
              <a:t>130-280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90398" y="1817105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 55</a:t>
            </a:r>
          </a:p>
          <a:p>
            <a:r>
              <a:rPr lang="en-US" dirty="0">
                <a:solidFill>
                  <a:srgbClr val="FF0000"/>
                </a:solidFill>
              </a:rPr>
              <a:t>Nonsmoker</a:t>
            </a:r>
          </a:p>
        </p:txBody>
      </p:sp>
      <p:pic>
        <p:nvPicPr>
          <p:cNvPr id="4100" name="Picture 4" descr="3-D surface plot of P_firstchd1 by sbp32 and choles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05" y="2550716"/>
            <a:ext cx="5317715" cy="398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384747" y="3433807"/>
            <a:ext cx="68320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.261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.004</a:t>
            </a:r>
          </a:p>
        </p:txBody>
      </p:sp>
      <p:sp>
        <p:nvSpPr>
          <p:cNvPr id="20" name="TextBox 19"/>
          <p:cNvSpPr txBox="1"/>
          <p:nvPr/>
        </p:nvSpPr>
        <p:spPr>
          <a:xfrm rot="474115">
            <a:off x="10666996" y="6304329"/>
            <a:ext cx="1125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</a:t>
            </a:r>
            <a:r>
              <a:rPr lang="en-US" dirty="0" err="1"/>
              <a:t>Sbp</a:t>
            </a:r>
            <a:endParaRPr lang="en-US" dirty="0"/>
          </a:p>
          <a:p>
            <a:r>
              <a:rPr lang="en-US" dirty="0"/>
              <a:t>200-100</a:t>
            </a:r>
          </a:p>
        </p:txBody>
      </p:sp>
      <p:sp>
        <p:nvSpPr>
          <p:cNvPr id="21" name="TextBox 20"/>
          <p:cNvSpPr txBox="1"/>
          <p:nvPr/>
        </p:nvSpPr>
        <p:spPr>
          <a:xfrm rot="18644489">
            <a:off x="13289655" y="5747874"/>
            <a:ext cx="1125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Cholest</a:t>
            </a:r>
            <a:endParaRPr lang="en-US" dirty="0"/>
          </a:p>
          <a:p>
            <a:r>
              <a:rPr lang="en-US" dirty="0"/>
              <a:t>130-280</a:t>
            </a:r>
          </a:p>
        </p:txBody>
      </p:sp>
    </p:spTree>
    <p:extLst>
      <p:ext uri="{BB962C8B-B14F-4D97-AF65-F5344CB8AC3E}">
        <p14:creationId xmlns:p14="http://schemas.microsoft.com/office/powerpoint/2010/main" val="246524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992" y="552111"/>
            <a:ext cx="12935492" cy="929848"/>
          </a:xfrm>
        </p:spPr>
        <p:txBody>
          <a:bodyPr/>
          <a:lstStyle/>
          <a:p>
            <a:pPr algn="ctr"/>
            <a:r>
              <a:rPr lang="en-US" dirty="0"/>
              <a:t>Handling Neural Net Complexity</a:t>
            </a:r>
            <a:br>
              <a:rPr lang="en-US" dirty="0"/>
            </a:br>
            <a:br>
              <a:rPr lang="en-US" dirty="0"/>
            </a:br>
            <a:endParaRPr lang="en-US" sz="2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DBD6DC-2D0F-4E0C-A014-AA1E1A706E9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47424" y="1999994"/>
            <a:ext cx="8881241" cy="2554545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Both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validation data, stop iterating when fit gets worse on validation data.</a:t>
            </a:r>
          </a:p>
          <a:p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Use regression to omit predictor variables (“features”) and their parameters. This gives previous graphs. </a:t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Do both (1) and (2).</a:t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64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DBD6DC-2D0F-4E0C-A014-AA1E1A706E9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21200" y="419100"/>
            <a:ext cx="43268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Extension of Neural Networks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“Deep learning” </a:t>
            </a:r>
          </a:p>
        </p:txBody>
      </p:sp>
      <p:pic>
        <p:nvPicPr>
          <p:cNvPr id="7170" name="Picture 2" descr="File:Well, Prague Satalice.jp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7" y="2428874"/>
            <a:ext cx="3770313" cy="295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18032" y="2428874"/>
            <a:ext cx="64599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multilayer neural network</a:t>
            </a:r>
          </a:p>
          <a:p>
            <a:endParaRPr lang="en-US" sz="2400" dirty="0"/>
          </a:p>
          <a:p>
            <a:r>
              <a:rPr lang="en-US" sz="2400" dirty="0"/>
              <a:t>   First layers get overall big picture</a:t>
            </a:r>
          </a:p>
          <a:p>
            <a:endParaRPr lang="en-US" sz="2400" dirty="0"/>
          </a:p>
          <a:p>
            <a:r>
              <a:rPr lang="en-US" sz="2400" dirty="0"/>
              <a:t>   Latter layers fill in detail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  </a:t>
            </a:r>
          </a:p>
          <a:p>
            <a:r>
              <a:rPr lang="en-US" sz="2400" dirty="0"/>
              <a:t>  There is feedback between layers </a:t>
            </a:r>
          </a:p>
        </p:txBody>
      </p:sp>
      <p:pic>
        <p:nvPicPr>
          <p:cNvPr id="6146" name="Picture 2" descr="http://dialectblog.com/wp-content/uploads/2011/11/Stick_Figu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915" y="4919870"/>
            <a:ext cx="250521" cy="53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tse4.mm.bing.net/th?id=OIP.Md3427d8f308da5b7f3aa4ce8f54948f1H0&amp;pid=15.1&amp;P=0&amp;w=300&amp;h=30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9"/>
          <a:stretch/>
        </p:blipFill>
        <p:spPr bwMode="auto">
          <a:xfrm>
            <a:off x="8780104" y="4622044"/>
            <a:ext cx="805309" cy="107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onald Trump suggests ‘2nd Amendment people’ could stop President Hillary Clint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8019" y="4068709"/>
            <a:ext cx="1917146" cy="191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906" y="4391994"/>
            <a:ext cx="1303128" cy="1303128"/>
          </a:xfrm>
          <a:prstGeom prst="rect">
            <a:avLst/>
          </a:prstGeom>
        </p:spPr>
      </p:pic>
      <p:pic>
        <p:nvPicPr>
          <p:cNvPr id="10" name="Picture 4" descr="https://tse4.mm.bing.net/th?id=OIP.Md3427d8f308da5b7f3aa4ce8f54948f1H0&amp;pid=15.1&amp;P=0&amp;w=300&amp;h=30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49"/>
          <a:stretch/>
        </p:blipFill>
        <p:spPr bwMode="auto">
          <a:xfrm>
            <a:off x="7677806" y="4757032"/>
            <a:ext cx="602701" cy="80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72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DBD6DC-2D0F-4E0C-A014-AA1E1A706E9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375" y="148192"/>
            <a:ext cx="4924350" cy="45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44180" y="1612860"/>
            <a:ext cx="44694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   </a:t>
            </a:r>
            <a:r>
              <a:rPr lang="en-US" dirty="0"/>
              <a:t>Framingham ROC for 4 models</a:t>
            </a:r>
          </a:p>
          <a:p>
            <a:r>
              <a:rPr lang="en-US" dirty="0"/>
              <a:t>         and baseline 45 degree line</a:t>
            </a:r>
          </a:p>
          <a:p>
            <a:r>
              <a:rPr lang="en-US" dirty="0"/>
              <a:t>      </a:t>
            </a:r>
            <a:r>
              <a:rPr lang="en-US" dirty="0">
                <a:solidFill>
                  <a:srgbClr val="CC6600"/>
                </a:solidFill>
              </a:rPr>
              <a:t>Neural net highlighted, area </a:t>
            </a:r>
            <a:r>
              <a:rPr lang="en-US" dirty="0">
                <a:solidFill>
                  <a:srgbClr val="FF0000"/>
                </a:solidFill>
              </a:rPr>
              <a:t>0.780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888607"/>
              </p:ext>
            </p:extLst>
          </p:nvPr>
        </p:nvGraphicFramePr>
        <p:xfrm>
          <a:off x="959269" y="4870310"/>
          <a:ext cx="12889255" cy="3068659"/>
        </p:xfrm>
        <a:graphic>
          <a:graphicData uri="http://schemas.openxmlformats.org/drawingml/2006/table">
            <a:tbl>
              <a:tblPr/>
              <a:tblGrid>
                <a:gridCol w="2148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8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8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3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3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482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81793"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Selected</a:t>
                      </a:r>
                      <a:br>
                        <a:rPr lang="en-US" sz="21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US" sz="21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Model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Model Node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Model Description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Misclassification</a:t>
                      </a:r>
                      <a:br>
                        <a:rPr lang="en-US" sz="21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US" sz="21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Rate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Avg. Squared</a:t>
                      </a:r>
                      <a:br>
                        <a:rPr lang="en-US" sz="21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US" sz="21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Error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Area Under</a:t>
                      </a:r>
                      <a:b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ROC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7464"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Neural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 dirty="0">
                          <a:solidFill>
                            <a:srgbClr val="CC6600"/>
                          </a:solidFill>
                          <a:effectLst/>
                          <a:latin typeface="Arial"/>
                        </a:rPr>
                        <a:t>Neural Network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0.079257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0.066890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0.780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134"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Tree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/>
                        </a:rPr>
                        <a:t>Decision Tree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0.079257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0.069369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0.720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134"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Tree2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 dirty="0" err="1">
                          <a:solidFill>
                            <a:srgbClr val="5F2DD9"/>
                          </a:solidFill>
                          <a:effectLst/>
                          <a:latin typeface="Arial"/>
                        </a:rPr>
                        <a:t>Gini</a:t>
                      </a:r>
                      <a:r>
                        <a:rPr lang="en-US" sz="2100" b="0" i="0" dirty="0">
                          <a:solidFill>
                            <a:srgbClr val="5F2DD9"/>
                          </a:solidFill>
                          <a:effectLst/>
                          <a:latin typeface="Arial"/>
                        </a:rPr>
                        <a:t> Tree N=4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0.079257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0.069604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0.675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134"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 dirty="0">
                          <a:solidFill>
                            <a:srgbClr val="408F3A"/>
                          </a:solidFill>
                          <a:effectLst/>
                          <a:latin typeface="Arial"/>
                        </a:rPr>
                        <a:t>Regression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0.080495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0.069779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1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0.734</a:t>
                      </a:r>
                    </a:p>
                  </a:txBody>
                  <a:tcPr marL="37718" marR="37718" marT="37718" marB="37718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386013" y="10620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23886" y="3193299"/>
            <a:ext cx="5285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Sensitivity: </a:t>
            </a:r>
            <a:r>
              <a:rPr lang="en-US" dirty="0" err="1"/>
              <a:t>Pr</a:t>
            </a:r>
            <a:r>
              <a:rPr lang="en-US" dirty="0"/>
              <a:t>{ calling a 1 a 1 }=Y coordinate  Specificity; </a:t>
            </a:r>
            <a:r>
              <a:rPr lang="en-US" dirty="0" err="1"/>
              <a:t>Pr</a:t>
            </a:r>
            <a:r>
              <a:rPr lang="en-US" dirty="0"/>
              <a:t>{ calling a 0 a 0 } = 1-X.</a:t>
            </a:r>
          </a:p>
        </p:txBody>
      </p:sp>
    </p:spTree>
    <p:extLst>
      <p:ext uri="{BB962C8B-B14F-4D97-AF65-F5344CB8AC3E}">
        <p14:creationId xmlns:p14="http://schemas.microsoft.com/office/powerpoint/2010/main" val="197940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52635" y="277361"/>
            <a:ext cx="7569648" cy="877135"/>
          </a:xfrm>
          <a:prstGeom prst="rect">
            <a:avLst/>
          </a:prstGeom>
          <a:noFill/>
        </p:spPr>
        <p:txBody>
          <a:bodyPr wrap="none" lIns="91414" tIns="45706" rIns="91414" bIns="45706" rtlCol="0">
            <a:spAutoFit/>
          </a:bodyPr>
          <a:lstStyle/>
          <a:p>
            <a:r>
              <a:rPr lang="en-US" sz="5100" b="1" dirty="0">
                <a:solidFill>
                  <a:srgbClr val="D69D3D"/>
                </a:solidFill>
                <a:latin typeface="+mj-lt"/>
              </a:rPr>
              <a:t> Three Breast Cancer Models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92085" y="1150067"/>
            <a:ext cx="13818206" cy="65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S Monospace" panose="020B0609020202020204" pitchFamily="49" charset="0"/>
                <a:cs typeface="Times New Roman" panose="02020603050405020304" pitchFamily="18" charset="0"/>
              </a:rPr>
              <a:t>Features are computed from a digitized image of a fine needle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S Monospace" panose="020B0609020202020204" pitchFamily="49" charset="0"/>
                <a:cs typeface="Times New Roman" panose="02020603050405020304" pitchFamily="18" charset="0"/>
              </a:rPr>
              <a:t>aspirate (FNA) of a breast mass. They describe characteristics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S Monospace" panose="020B0609020202020204" pitchFamily="49" charset="0"/>
                <a:cs typeface="Times New Roman" panose="02020603050405020304" pitchFamily="18" charset="0"/>
              </a:rPr>
              <a:t>of the cell nuclei present in the image.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S Monospace" panose="020B0609020202020204" pitchFamily="49" charset="0"/>
              <a:cs typeface="Times New Roman" panose="02020603050405020304" pitchFamily="18" charset="0"/>
            </a:endParaRPr>
          </a:p>
          <a:p>
            <a:pPr lvl="0"/>
            <a:r>
              <a:rPr lang="en-US" altLang="en-US" sz="2800" dirty="0">
                <a:solidFill>
                  <a:schemeClr val="tx1"/>
                </a:solidFill>
                <a:latin typeface="SAS Monospace" panose="020B0609020202020204" pitchFamily="49" charset="0"/>
                <a:cs typeface="Times New Roman" panose="02020603050405020304" pitchFamily="18" charset="0"/>
              </a:rPr>
              <a:t>   1. Sample code number            id number</a:t>
            </a:r>
          </a:p>
          <a:p>
            <a:pPr lvl="0"/>
            <a:r>
              <a:rPr lang="en-US" altLang="en-US" sz="2800" dirty="0">
                <a:solidFill>
                  <a:schemeClr val="tx1"/>
                </a:solidFill>
                <a:latin typeface="SAS Monospace" panose="020B0609020202020204" pitchFamily="49" charset="0"/>
                <a:cs typeface="Times New Roman" panose="02020603050405020304" pitchFamily="18" charset="0"/>
              </a:rPr>
              <a:t>   2. Clump Thickness               1 - 10</a:t>
            </a:r>
          </a:p>
          <a:p>
            <a:pPr lvl="0"/>
            <a:r>
              <a:rPr lang="en-US" altLang="en-US" sz="2800" dirty="0">
                <a:solidFill>
                  <a:schemeClr val="tx1"/>
                </a:solidFill>
                <a:latin typeface="SAS Monospace" panose="020B0609020202020204" pitchFamily="49" charset="0"/>
                <a:cs typeface="Times New Roman" panose="02020603050405020304" pitchFamily="18" charset="0"/>
              </a:rPr>
              <a:t>   3. Uniformity of Cell Size       1 - 10</a:t>
            </a:r>
          </a:p>
          <a:p>
            <a:pPr lvl="0"/>
            <a:r>
              <a:rPr lang="en-US" altLang="en-US" sz="2800" dirty="0">
                <a:solidFill>
                  <a:schemeClr val="tx1"/>
                </a:solidFill>
                <a:latin typeface="SAS Monospace" panose="020B0609020202020204" pitchFamily="49" charset="0"/>
                <a:cs typeface="Times New Roman" panose="02020603050405020304" pitchFamily="18" charset="0"/>
              </a:rPr>
              <a:t>   4. Uniformity of Cell Shape      1 - 10</a:t>
            </a:r>
          </a:p>
          <a:p>
            <a:pPr lvl="0"/>
            <a:r>
              <a:rPr lang="en-US" altLang="en-US" sz="2800" dirty="0">
                <a:solidFill>
                  <a:schemeClr val="tx1"/>
                </a:solidFill>
                <a:latin typeface="SAS Monospace" panose="020B0609020202020204" pitchFamily="49" charset="0"/>
                <a:cs typeface="Times New Roman" panose="02020603050405020304" pitchFamily="18" charset="0"/>
              </a:rPr>
              <a:t>   5. Marginal Adhesion             1 - 10</a:t>
            </a:r>
          </a:p>
          <a:p>
            <a:pPr lvl="0"/>
            <a:r>
              <a:rPr lang="en-US" altLang="en-US" sz="2800" dirty="0">
                <a:solidFill>
                  <a:schemeClr val="tx1"/>
                </a:solidFill>
                <a:latin typeface="SAS Monospace" panose="020B0609020202020204" pitchFamily="49" charset="0"/>
                <a:cs typeface="Times New Roman" panose="02020603050405020304" pitchFamily="18" charset="0"/>
              </a:rPr>
              <a:t>   6. Single Epithelial Cell Size   1 - 10</a:t>
            </a:r>
          </a:p>
          <a:p>
            <a:pPr lvl="0"/>
            <a:r>
              <a:rPr lang="en-US" altLang="en-US" sz="2800" dirty="0">
                <a:solidFill>
                  <a:schemeClr val="tx1"/>
                </a:solidFill>
                <a:latin typeface="SAS Monospace" panose="020B0609020202020204" pitchFamily="49" charset="0"/>
                <a:cs typeface="Times New Roman" panose="02020603050405020304" pitchFamily="18" charset="0"/>
              </a:rPr>
              <a:t>   7. Bare Nuclei                   1 - 10</a:t>
            </a:r>
          </a:p>
          <a:p>
            <a:pPr lvl="0"/>
            <a:r>
              <a:rPr lang="en-US" altLang="en-US" sz="2800" dirty="0">
                <a:solidFill>
                  <a:schemeClr val="tx1"/>
                </a:solidFill>
                <a:latin typeface="SAS Monospace" panose="020B0609020202020204" pitchFamily="49" charset="0"/>
                <a:cs typeface="Times New Roman" panose="02020603050405020304" pitchFamily="18" charset="0"/>
              </a:rPr>
              <a:t>   8. Bland Chromatin               1 - 10</a:t>
            </a:r>
          </a:p>
          <a:p>
            <a:pPr lvl="0"/>
            <a:r>
              <a:rPr lang="en-US" altLang="en-US" sz="2800" dirty="0">
                <a:solidFill>
                  <a:schemeClr val="tx1"/>
                </a:solidFill>
                <a:latin typeface="SAS Monospace" panose="020B0609020202020204" pitchFamily="49" charset="0"/>
                <a:cs typeface="Times New Roman" panose="02020603050405020304" pitchFamily="18" charset="0"/>
              </a:rPr>
              <a:t>   9. Normal Nucleoli               1 - 10</a:t>
            </a:r>
          </a:p>
          <a:p>
            <a:pPr lvl="0"/>
            <a:r>
              <a:rPr lang="en-US" altLang="en-US" sz="2800" dirty="0">
                <a:solidFill>
                  <a:schemeClr val="tx1"/>
                </a:solidFill>
                <a:latin typeface="SAS Monospace" panose="020B0609020202020204" pitchFamily="49" charset="0"/>
                <a:cs typeface="Times New Roman" panose="02020603050405020304" pitchFamily="18" charset="0"/>
              </a:rPr>
              <a:t>  10. Mitoses                       1 - 10</a:t>
            </a:r>
          </a:p>
          <a:p>
            <a:pPr lvl="0"/>
            <a:r>
              <a:rPr lang="en-US" altLang="en-US" sz="2800" dirty="0">
                <a:solidFill>
                  <a:schemeClr val="tx1"/>
                </a:solidFill>
                <a:latin typeface="SAS Monospace" panose="020B0609020202020204" pitchFamily="49" charset="0"/>
                <a:cs typeface="Times New Roman" panose="02020603050405020304" pitchFamily="18" charset="0"/>
              </a:rPr>
              <a:t>  11. Class:           (2 for benign, 4 for malignant)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S Monospace" panose="020B060902020202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998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389120" y="181553"/>
            <a:ext cx="5570844" cy="888709"/>
          </a:xfrm>
        </p:spPr>
        <p:txBody>
          <a:bodyPr/>
          <a:lstStyle/>
          <a:p>
            <a:pPr eaLnBrk="1" hangingPunct="1"/>
            <a:r>
              <a:rPr lang="en-US" dirty="0"/>
              <a:t>Recursive Splitting 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2144685" y="1296815"/>
            <a:ext cx="10728960" cy="4572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44" name="Text Box 6"/>
          <p:cNvSpPr txBox="1">
            <a:spLocks noChangeArrowheads="1"/>
          </p:cNvSpPr>
          <p:nvPr/>
        </p:nvSpPr>
        <p:spPr bwMode="auto">
          <a:xfrm>
            <a:off x="365762" y="2926115"/>
            <a:ext cx="1268784" cy="136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75" tIns="65288" rIns="130575" bIns="652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X1=Debt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To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Income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Ratio</a:t>
            </a:r>
          </a:p>
        </p:txBody>
      </p:sp>
      <p:sp>
        <p:nvSpPr>
          <p:cNvPr id="10245" name="Text Box 7"/>
          <p:cNvSpPr txBox="1">
            <a:spLocks noChangeArrowheads="1"/>
          </p:cNvSpPr>
          <p:nvPr/>
        </p:nvSpPr>
        <p:spPr bwMode="auto">
          <a:xfrm>
            <a:off x="6543462" y="6040157"/>
            <a:ext cx="1381250" cy="43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75" tIns="65288" rIns="130575" bIns="652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X2 = Age </a:t>
            </a:r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>
            <a:off x="2166873" y="2269405"/>
            <a:ext cx="1072896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8441" name="Line 9"/>
          <p:cNvSpPr>
            <a:spLocks noChangeShapeType="1"/>
          </p:cNvSpPr>
          <p:nvPr/>
        </p:nvSpPr>
        <p:spPr bwMode="auto">
          <a:xfrm>
            <a:off x="7071360" y="1296367"/>
            <a:ext cx="0" cy="100584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>
            <a:off x="5730240" y="2269405"/>
            <a:ext cx="0" cy="35661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2144685" y="3108990"/>
            <a:ext cx="358555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3367816" y="1598327"/>
            <a:ext cx="2463020" cy="43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75" tIns="65288" rIns="130575" bIns="652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{default} =0.0058</a:t>
            </a:r>
          </a:p>
        </p:txBody>
      </p:sp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7802880" y="1645950"/>
            <a:ext cx="2463020" cy="43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75" tIns="65288" rIns="130575" bIns="652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{default} =0.0131</a:t>
            </a:r>
          </a:p>
        </p:txBody>
      </p:sp>
      <p:sp>
        <p:nvSpPr>
          <p:cNvPr id="18446" name="Text Box 14"/>
          <p:cNvSpPr txBox="1">
            <a:spLocks noChangeArrowheads="1"/>
          </p:cNvSpPr>
          <p:nvPr/>
        </p:nvSpPr>
        <p:spPr bwMode="auto">
          <a:xfrm>
            <a:off x="7193283" y="3657630"/>
            <a:ext cx="2463020" cy="43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75" tIns="65288" rIns="130575" bIns="652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{default} =0.0004</a:t>
            </a:r>
          </a:p>
        </p:txBody>
      </p:sp>
      <p:sp>
        <p:nvSpPr>
          <p:cNvPr id="18447" name="Text Box 15"/>
          <p:cNvSpPr txBox="1">
            <a:spLocks noChangeArrowheads="1"/>
          </p:cNvSpPr>
          <p:nvPr/>
        </p:nvSpPr>
        <p:spPr bwMode="auto">
          <a:xfrm>
            <a:off x="2194560" y="4206270"/>
            <a:ext cx="2443977" cy="43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75" tIns="65288" rIns="130575" bIns="652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{default} =0.0011</a:t>
            </a:r>
          </a:p>
        </p:txBody>
      </p:sp>
      <p:sp>
        <p:nvSpPr>
          <p:cNvPr id="18448" name="Text Box 16"/>
          <p:cNvSpPr txBox="1">
            <a:spLocks noChangeArrowheads="1"/>
          </p:cNvSpPr>
          <p:nvPr/>
        </p:nvSpPr>
        <p:spPr bwMode="auto">
          <a:xfrm>
            <a:off x="2438400" y="2377470"/>
            <a:ext cx="2463020" cy="43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75" tIns="65288" rIns="130575" bIns="652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Pr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{default} =0.0020</a:t>
            </a:r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2560320" y="155451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56" name="Oval 18"/>
          <p:cNvSpPr>
            <a:spLocks noChangeArrowheads="1"/>
          </p:cNvSpPr>
          <p:nvPr/>
        </p:nvSpPr>
        <p:spPr bwMode="auto">
          <a:xfrm>
            <a:off x="10485120" y="164595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57" name="Oval 19"/>
          <p:cNvSpPr>
            <a:spLocks noChangeArrowheads="1"/>
          </p:cNvSpPr>
          <p:nvPr/>
        </p:nvSpPr>
        <p:spPr bwMode="auto">
          <a:xfrm>
            <a:off x="7802880" y="146307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58" name="Oval 20"/>
          <p:cNvSpPr>
            <a:spLocks noChangeArrowheads="1"/>
          </p:cNvSpPr>
          <p:nvPr/>
        </p:nvSpPr>
        <p:spPr bwMode="auto">
          <a:xfrm>
            <a:off x="11338560" y="192027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59" name="Oval 21"/>
          <p:cNvSpPr>
            <a:spLocks noChangeArrowheads="1"/>
          </p:cNvSpPr>
          <p:nvPr/>
        </p:nvSpPr>
        <p:spPr bwMode="auto">
          <a:xfrm>
            <a:off x="5364480" y="192027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60" name="Oval 22"/>
          <p:cNvSpPr>
            <a:spLocks noChangeArrowheads="1"/>
          </p:cNvSpPr>
          <p:nvPr/>
        </p:nvSpPr>
        <p:spPr bwMode="auto">
          <a:xfrm>
            <a:off x="2425478" y="2765609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61" name="Oval 23"/>
          <p:cNvSpPr>
            <a:spLocks noChangeArrowheads="1"/>
          </p:cNvSpPr>
          <p:nvPr/>
        </p:nvSpPr>
        <p:spPr bwMode="auto">
          <a:xfrm>
            <a:off x="7680960" y="201171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62" name="Oval 24"/>
          <p:cNvSpPr>
            <a:spLocks noChangeArrowheads="1"/>
          </p:cNvSpPr>
          <p:nvPr/>
        </p:nvSpPr>
        <p:spPr bwMode="auto">
          <a:xfrm>
            <a:off x="8656320" y="164595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63" name="Oval 25"/>
          <p:cNvSpPr>
            <a:spLocks noChangeArrowheads="1"/>
          </p:cNvSpPr>
          <p:nvPr/>
        </p:nvSpPr>
        <p:spPr bwMode="auto">
          <a:xfrm>
            <a:off x="3821928" y="2371827"/>
            <a:ext cx="121918" cy="10901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64" name="Oval 26"/>
          <p:cNvSpPr>
            <a:spLocks noChangeArrowheads="1"/>
          </p:cNvSpPr>
          <p:nvPr/>
        </p:nvSpPr>
        <p:spPr bwMode="auto">
          <a:xfrm>
            <a:off x="7559040" y="310899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65" name="Oval 27"/>
          <p:cNvSpPr>
            <a:spLocks noChangeArrowheads="1"/>
          </p:cNvSpPr>
          <p:nvPr/>
        </p:nvSpPr>
        <p:spPr bwMode="auto">
          <a:xfrm>
            <a:off x="9631680" y="484635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66" name="Oval 28"/>
          <p:cNvSpPr>
            <a:spLocks noChangeArrowheads="1"/>
          </p:cNvSpPr>
          <p:nvPr/>
        </p:nvSpPr>
        <p:spPr bwMode="auto">
          <a:xfrm>
            <a:off x="2682240" y="201171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67" name="Oval 29"/>
          <p:cNvSpPr>
            <a:spLocks noChangeArrowheads="1"/>
          </p:cNvSpPr>
          <p:nvPr/>
        </p:nvSpPr>
        <p:spPr bwMode="auto">
          <a:xfrm>
            <a:off x="4267200" y="146307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68" name="Oval 30"/>
          <p:cNvSpPr>
            <a:spLocks noChangeArrowheads="1"/>
          </p:cNvSpPr>
          <p:nvPr/>
        </p:nvSpPr>
        <p:spPr bwMode="auto">
          <a:xfrm>
            <a:off x="4389120" y="201171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69" name="Oval 31"/>
          <p:cNvSpPr>
            <a:spLocks noChangeArrowheads="1"/>
          </p:cNvSpPr>
          <p:nvPr/>
        </p:nvSpPr>
        <p:spPr bwMode="auto">
          <a:xfrm>
            <a:off x="4876800" y="356619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70" name="Oval 32"/>
          <p:cNvSpPr>
            <a:spLocks noChangeArrowheads="1"/>
          </p:cNvSpPr>
          <p:nvPr/>
        </p:nvSpPr>
        <p:spPr bwMode="auto">
          <a:xfrm>
            <a:off x="8778240" y="201171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71" name="Oval 33"/>
          <p:cNvSpPr>
            <a:spLocks noChangeArrowheads="1"/>
          </p:cNvSpPr>
          <p:nvPr/>
        </p:nvSpPr>
        <p:spPr bwMode="auto">
          <a:xfrm>
            <a:off x="4511040" y="484635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72" name="Oval 34"/>
          <p:cNvSpPr>
            <a:spLocks noChangeArrowheads="1"/>
          </p:cNvSpPr>
          <p:nvPr/>
        </p:nvSpPr>
        <p:spPr bwMode="auto">
          <a:xfrm>
            <a:off x="2804160" y="338331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73" name="Oval 35"/>
          <p:cNvSpPr>
            <a:spLocks noChangeArrowheads="1"/>
          </p:cNvSpPr>
          <p:nvPr/>
        </p:nvSpPr>
        <p:spPr bwMode="auto">
          <a:xfrm>
            <a:off x="2804160" y="173739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74" name="Oval 36"/>
          <p:cNvSpPr>
            <a:spLocks noChangeArrowheads="1"/>
          </p:cNvSpPr>
          <p:nvPr/>
        </p:nvSpPr>
        <p:spPr bwMode="auto">
          <a:xfrm>
            <a:off x="3048000" y="192027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75" name="Oval 37"/>
          <p:cNvSpPr>
            <a:spLocks noChangeArrowheads="1"/>
          </p:cNvSpPr>
          <p:nvPr/>
        </p:nvSpPr>
        <p:spPr bwMode="auto">
          <a:xfrm>
            <a:off x="3413760" y="146307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76" name="Oval 38"/>
          <p:cNvSpPr>
            <a:spLocks noChangeArrowheads="1"/>
          </p:cNvSpPr>
          <p:nvPr/>
        </p:nvSpPr>
        <p:spPr bwMode="auto">
          <a:xfrm>
            <a:off x="9265920" y="146307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77" name="Oval 39"/>
          <p:cNvSpPr>
            <a:spLocks noChangeArrowheads="1"/>
          </p:cNvSpPr>
          <p:nvPr/>
        </p:nvSpPr>
        <p:spPr bwMode="auto">
          <a:xfrm flipV="1">
            <a:off x="9997440" y="146307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78" name="Oval 40"/>
          <p:cNvSpPr>
            <a:spLocks noChangeArrowheads="1"/>
          </p:cNvSpPr>
          <p:nvPr/>
        </p:nvSpPr>
        <p:spPr bwMode="auto">
          <a:xfrm>
            <a:off x="7680960" y="173739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79" name="Oval 41"/>
          <p:cNvSpPr>
            <a:spLocks noChangeArrowheads="1"/>
          </p:cNvSpPr>
          <p:nvPr/>
        </p:nvSpPr>
        <p:spPr bwMode="auto">
          <a:xfrm>
            <a:off x="2926080" y="155451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80" name="Oval 42"/>
          <p:cNvSpPr>
            <a:spLocks noChangeArrowheads="1"/>
          </p:cNvSpPr>
          <p:nvPr/>
        </p:nvSpPr>
        <p:spPr bwMode="auto">
          <a:xfrm>
            <a:off x="6705600" y="475491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81" name="Oval 43"/>
          <p:cNvSpPr>
            <a:spLocks noChangeArrowheads="1"/>
          </p:cNvSpPr>
          <p:nvPr/>
        </p:nvSpPr>
        <p:spPr bwMode="auto">
          <a:xfrm>
            <a:off x="11460480" y="448059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82" name="Oval 44"/>
          <p:cNvSpPr>
            <a:spLocks noChangeArrowheads="1"/>
          </p:cNvSpPr>
          <p:nvPr/>
        </p:nvSpPr>
        <p:spPr bwMode="auto">
          <a:xfrm>
            <a:off x="7802880" y="521211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83" name="Oval 45"/>
          <p:cNvSpPr>
            <a:spLocks noChangeArrowheads="1"/>
          </p:cNvSpPr>
          <p:nvPr/>
        </p:nvSpPr>
        <p:spPr bwMode="auto">
          <a:xfrm>
            <a:off x="6583680" y="347475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84" name="Oval 46"/>
          <p:cNvSpPr>
            <a:spLocks noChangeArrowheads="1"/>
          </p:cNvSpPr>
          <p:nvPr/>
        </p:nvSpPr>
        <p:spPr bwMode="auto">
          <a:xfrm>
            <a:off x="8168640" y="356619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85" name="Oval 47"/>
          <p:cNvSpPr>
            <a:spLocks noChangeArrowheads="1"/>
          </p:cNvSpPr>
          <p:nvPr/>
        </p:nvSpPr>
        <p:spPr bwMode="auto">
          <a:xfrm>
            <a:off x="6827520" y="310899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86" name="Oval 48"/>
          <p:cNvSpPr>
            <a:spLocks noChangeArrowheads="1"/>
          </p:cNvSpPr>
          <p:nvPr/>
        </p:nvSpPr>
        <p:spPr bwMode="auto">
          <a:xfrm>
            <a:off x="9144000" y="310899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87" name="Oval 49"/>
          <p:cNvSpPr>
            <a:spLocks noChangeArrowheads="1"/>
          </p:cNvSpPr>
          <p:nvPr/>
        </p:nvSpPr>
        <p:spPr bwMode="auto">
          <a:xfrm>
            <a:off x="7559040" y="420627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88" name="Oval 50"/>
          <p:cNvSpPr>
            <a:spLocks noChangeArrowheads="1"/>
          </p:cNvSpPr>
          <p:nvPr/>
        </p:nvSpPr>
        <p:spPr bwMode="auto">
          <a:xfrm>
            <a:off x="8534400" y="512067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89" name="Oval 51"/>
          <p:cNvSpPr>
            <a:spLocks noChangeArrowheads="1"/>
          </p:cNvSpPr>
          <p:nvPr/>
        </p:nvSpPr>
        <p:spPr bwMode="auto">
          <a:xfrm>
            <a:off x="8046720" y="457203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90" name="Oval 52"/>
          <p:cNvSpPr>
            <a:spLocks noChangeArrowheads="1"/>
          </p:cNvSpPr>
          <p:nvPr/>
        </p:nvSpPr>
        <p:spPr bwMode="auto">
          <a:xfrm>
            <a:off x="10850880" y="502923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91" name="Oval 53"/>
          <p:cNvSpPr>
            <a:spLocks noChangeArrowheads="1"/>
          </p:cNvSpPr>
          <p:nvPr/>
        </p:nvSpPr>
        <p:spPr bwMode="auto">
          <a:xfrm>
            <a:off x="10485120" y="356619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92" name="Oval 54"/>
          <p:cNvSpPr>
            <a:spLocks noChangeArrowheads="1"/>
          </p:cNvSpPr>
          <p:nvPr/>
        </p:nvSpPr>
        <p:spPr bwMode="auto">
          <a:xfrm>
            <a:off x="6949440" y="402339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93" name="Oval 55"/>
          <p:cNvSpPr>
            <a:spLocks noChangeArrowheads="1"/>
          </p:cNvSpPr>
          <p:nvPr/>
        </p:nvSpPr>
        <p:spPr bwMode="auto">
          <a:xfrm>
            <a:off x="10485120" y="283467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94" name="Oval 56"/>
          <p:cNvSpPr>
            <a:spLocks noChangeArrowheads="1"/>
          </p:cNvSpPr>
          <p:nvPr/>
        </p:nvSpPr>
        <p:spPr bwMode="auto">
          <a:xfrm>
            <a:off x="6949440" y="493779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95" name="Oval 57"/>
          <p:cNvSpPr>
            <a:spLocks noChangeArrowheads="1"/>
          </p:cNvSpPr>
          <p:nvPr/>
        </p:nvSpPr>
        <p:spPr bwMode="auto">
          <a:xfrm>
            <a:off x="3779520" y="329187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96" name="Oval 58"/>
          <p:cNvSpPr>
            <a:spLocks noChangeArrowheads="1"/>
          </p:cNvSpPr>
          <p:nvPr/>
        </p:nvSpPr>
        <p:spPr bwMode="auto">
          <a:xfrm>
            <a:off x="3048000" y="484635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97" name="Oval 59"/>
          <p:cNvSpPr>
            <a:spLocks noChangeArrowheads="1"/>
          </p:cNvSpPr>
          <p:nvPr/>
        </p:nvSpPr>
        <p:spPr bwMode="auto">
          <a:xfrm>
            <a:off x="3169920" y="374907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98" name="Oval 60"/>
          <p:cNvSpPr>
            <a:spLocks noChangeArrowheads="1"/>
          </p:cNvSpPr>
          <p:nvPr/>
        </p:nvSpPr>
        <p:spPr bwMode="auto">
          <a:xfrm>
            <a:off x="4023360" y="201171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299" name="Oval 61"/>
          <p:cNvSpPr>
            <a:spLocks noChangeArrowheads="1"/>
          </p:cNvSpPr>
          <p:nvPr/>
        </p:nvSpPr>
        <p:spPr bwMode="auto">
          <a:xfrm>
            <a:off x="3779520" y="539499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300" name="Oval 62"/>
          <p:cNvSpPr>
            <a:spLocks noChangeArrowheads="1"/>
          </p:cNvSpPr>
          <p:nvPr/>
        </p:nvSpPr>
        <p:spPr bwMode="auto">
          <a:xfrm>
            <a:off x="4511040" y="274323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301" name="Oval 63"/>
          <p:cNvSpPr>
            <a:spLocks noChangeArrowheads="1"/>
          </p:cNvSpPr>
          <p:nvPr/>
        </p:nvSpPr>
        <p:spPr bwMode="auto">
          <a:xfrm>
            <a:off x="6096000" y="155451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302" name="Oval 64"/>
          <p:cNvSpPr>
            <a:spLocks noChangeArrowheads="1"/>
          </p:cNvSpPr>
          <p:nvPr/>
        </p:nvSpPr>
        <p:spPr bwMode="auto">
          <a:xfrm>
            <a:off x="5486400" y="237747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303" name="Oval 65"/>
          <p:cNvSpPr>
            <a:spLocks noChangeArrowheads="1"/>
          </p:cNvSpPr>
          <p:nvPr/>
        </p:nvSpPr>
        <p:spPr bwMode="auto">
          <a:xfrm>
            <a:off x="2926080" y="2812432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304" name="Oval 66"/>
          <p:cNvSpPr>
            <a:spLocks noChangeArrowheads="1"/>
          </p:cNvSpPr>
          <p:nvPr/>
        </p:nvSpPr>
        <p:spPr bwMode="auto">
          <a:xfrm>
            <a:off x="4998720" y="420627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305" name="Oval 67"/>
          <p:cNvSpPr>
            <a:spLocks noChangeArrowheads="1"/>
          </p:cNvSpPr>
          <p:nvPr/>
        </p:nvSpPr>
        <p:spPr bwMode="auto">
          <a:xfrm>
            <a:off x="11826240" y="164595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306" name="Oval 68"/>
          <p:cNvSpPr>
            <a:spLocks noChangeArrowheads="1"/>
          </p:cNvSpPr>
          <p:nvPr/>
        </p:nvSpPr>
        <p:spPr bwMode="auto">
          <a:xfrm>
            <a:off x="8290560" y="155451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307" name="Oval 69"/>
          <p:cNvSpPr>
            <a:spLocks noChangeArrowheads="1"/>
          </p:cNvSpPr>
          <p:nvPr/>
        </p:nvSpPr>
        <p:spPr bwMode="auto">
          <a:xfrm>
            <a:off x="4511040" y="384051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308" name="Oval 70"/>
          <p:cNvSpPr>
            <a:spLocks noChangeArrowheads="1"/>
          </p:cNvSpPr>
          <p:nvPr/>
        </p:nvSpPr>
        <p:spPr bwMode="auto">
          <a:xfrm>
            <a:off x="6461760" y="192027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309" name="Oval 71"/>
          <p:cNvSpPr>
            <a:spLocks noChangeArrowheads="1"/>
          </p:cNvSpPr>
          <p:nvPr/>
        </p:nvSpPr>
        <p:spPr bwMode="auto">
          <a:xfrm>
            <a:off x="4998720" y="420627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310" name="Oval 72"/>
          <p:cNvSpPr>
            <a:spLocks noChangeArrowheads="1"/>
          </p:cNvSpPr>
          <p:nvPr/>
        </p:nvSpPr>
        <p:spPr bwMode="auto">
          <a:xfrm>
            <a:off x="3779520" y="393195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311" name="Oval 73"/>
          <p:cNvSpPr>
            <a:spLocks noChangeArrowheads="1"/>
          </p:cNvSpPr>
          <p:nvPr/>
        </p:nvSpPr>
        <p:spPr bwMode="auto">
          <a:xfrm>
            <a:off x="4267200" y="329187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312" name="Oval 74"/>
          <p:cNvSpPr>
            <a:spLocks noChangeArrowheads="1"/>
          </p:cNvSpPr>
          <p:nvPr/>
        </p:nvSpPr>
        <p:spPr bwMode="auto">
          <a:xfrm>
            <a:off x="4511040" y="384051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313" name="Oval 75"/>
          <p:cNvSpPr>
            <a:spLocks noChangeArrowheads="1"/>
          </p:cNvSpPr>
          <p:nvPr/>
        </p:nvSpPr>
        <p:spPr bwMode="auto">
          <a:xfrm>
            <a:off x="2072640" y="6400830"/>
            <a:ext cx="121920" cy="9144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314" name="Text Box 76"/>
          <p:cNvSpPr txBox="1">
            <a:spLocks noChangeArrowheads="1"/>
          </p:cNvSpPr>
          <p:nvPr/>
        </p:nvSpPr>
        <p:spPr bwMode="auto">
          <a:xfrm>
            <a:off x="2316486" y="6276143"/>
            <a:ext cx="3392762" cy="43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75" tIns="65288" rIns="130575" bIns="652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 No default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(1 dot per 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340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)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315" name="Text Box 77"/>
          <p:cNvSpPr txBox="1">
            <a:spLocks noChangeArrowheads="1"/>
          </p:cNvSpPr>
          <p:nvPr/>
        </p:nvSpPr>
        <p:spPr bwMode="auto">
          <a:xfrm>
            <a:off x="2438408" y="6550463"/>
            <a:ext cx="3464898" cy="43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75" tIns="65288" rIns="130575" bIns="652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Default  (1 dot per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defaulter)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316" name="Oval 78"/>
          <p:cNvSpPr>
            <a:spLocks noChangeArrowheads="1"/>
          </p:cNvSpPr>
          <p:nvPr/>
        </p:nvSpPr>
        <p:spPr bwMode="auto">
          <a:xfrm>
            <a:off x="2072640" y="6641900"/>
            <a:ext cx="121920" cy="9144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575" tIns="65288" rIns="130575" bIns="6528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09104" y="1645950"/>
            <a:ext cx="100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17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6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3342301" y="3220338"/>
            <a:ext cx="100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7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26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2039600" y="5475820"/>
            <a:ext cx="100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15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046085" y="5438752"/>
            <a:ext cx="100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3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8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059038" y="2699493"/>
            <a:ext cx="65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3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364378" y="1321274"/>
            <a:ext cx="100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8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4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2152243" y="1274896"/>
            <a:ext cx="100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9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B03C9-1CB3-E02C-60C5-126F28ADF07E}"/>
              </a:ext>
            </a:extLst>
          </p:cNvPr>
          <p:cNvSpPr txBox="1"/>
          <p:nvPr/>
        </p:nvSpPr>
        <p:spPr>
          <a:xfrm>
            <a:off x="3474720" y="765312"/>
            <a:ext cx="7711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tx1"/>
                </a:solidFill>
              </a:rPr>
              <a:t>Representing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>
                <a:solidFill>
                  <a:srgbClr val="FF0000"/>
                </a:solidFill>
              </a:rPr>
              <a:t>8 defaulters</a:t>
            </a:r>
            <a:r>
              <a:rPr lang="en-US" dirty="0"/>
              <a:t>,    </a:t>
            </a:r>
            <a:r>
              <a:rPr lang="en-US" dirty="0">
                <a:solidFill>
                  <a:srgbClr val="00B050"/>
                </a:solidFill>
              </a:rPr>
              <a:t>4*340=1360 </a:t>
            </a:r>
            <a:r>
              <a:rPr lang="en-US" dirty="0" err="1">
                <a:solidFill>
                  <a:srgbClr val="00B050"/>
                </a:solidFill>
              </a:rPr>
              <a:t>nondefaulters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                                         </a:t>
            </a:r>
            <a:r>
              <a:rPr lang="en-US" b="1" dirty="0">
                <a:solidFill>
                  <a:srgbClr val="FF0000"/>
                </a:solidFill>
              </a:rPr>
              <a:t>\</a:t>
            </a:r>
            <a:r>
              <a:rPr lang="en-US" dirty="0">
                <a:solidFill>
                  <a:srgbClr val="00B050"/>
                </a:solidFill>
              </a:rPr>
              <a:t>     </a:t>
            </a:r>
            <a:r>
              <a:rPr lang="en-US" b="1" dirty="0">
                <a:solidFill>
                  <a:srgbClr val="00B050"/>
                </a:solidFill>
              </a:rPr>
              <a:t>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E4027A-2180-4E93-CD32-8135DB6776D4}"/>
              </a:ext>
            </a:extLst>
          </p:cNvPr>
          <p:cNvSpPr txBox="1"/>
          <p:nvPr/>
        </p:nvSpPr>
        <p:spPr>
          <a:xfrm>
            <a:off x="4776094" y="1330060"/>
            <a:ext cx="2310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/</a:t>
            </a:r>
            <a:r>
              <a:rPr lang="en-US" dirty="0">
                <a:solidFill>
                  <a:srgbClr val="00B050"/>
                </a:solidFill>
              </a:rPr>
              <a:t>1368</a:t>
            </a:r>
          </a:p>
        </p:txBody>
      </p:sp>
    </p:spTree>
    <p:extLst>
      <p:ext uri="{BB962C8B-B14F-4D97-AF65-F5344CB8AC3E}">
        <p14:creationId xmlns:p14="http://schemas.microsoft.com/office/powerpoint/2010/main" val="262046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 animBg="1"/>
      <p:bldP spid="18441" grpId="0" animBg="1"/>
      <p:bldP spid="18442" grpId="0" animBg="1"/>
      <p:bldP spid="18443" grpId="0" animBg="1"/>
      <p:bldP spid="18444" grpId="0"/>
      <p:bldP spid="18445" grpId="0"/>
      <p:bldP spid="18446" grpId="0"/>
      <p:bldP spid="18447" grpId="0"/>
      <p:bldP spid="18448" grpId="0"/>
      <p:bldP spid="2" grpId="0"/>
      <p:bldP spid="2" grpId="1"/>
      <p:bldP spid="78" grpId="0"/>
      <p:bldP spid="78" grpId="1"/>
      <p:bldP spid="79" grpId="0"/>
      <p:bldP spid="80" grpId="0"/>
      <p:bldP spid="81" grpId="0"/>
      <p:bldP spid="82" grpId="0"/>
      <p:bldP spid="83" grpId="0"/>
      <p:bldP spid="3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93890" y="418405"/>
            <a:ext cx="1132233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solidFill>
                  <a:schemeClr val="tx1"/>
                </a:solidFill>
                <a:latin typeface="SAS Monospace" panose="020B0609020202020204" pitchFamily="49" charset="0"/>
                <a:cs typeface="Times New Roman" panose="02020603050405020304" pitchFamily="18" charset="0"/>
              </a:rPr>
              <a:t>Decision Tree Needs Only BARE &amp; SIZE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S Monospace" panose="020B0609020202020204" pitchFamily="49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309796"/>
            <a:ext cx="115062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 bwMode="auto">
          <a:xfrm>
            <a:off x="6388100" y="2247900"/>
            <a:ext cx="2120900" cy="4318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8001000" y="6032500"/>
            <a:ext cx="1866900" cy="4445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924300" y="4140200"/>
            <a:ext cx="1320800" cy="433496"/>
          </a:xfrm>
          <a:prstGeom prst="ellipse">
            <a:avLst/>
          </a:prstGeom>
          <a:noFill/>
          <a:ln w="38100" cap="flat" cmpd="sng" algn="ctr">
            <a:solidFill>
              <a:srgbClr val="408F3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9639300" y="4152900"/>
            <a:ext cx="1320800" cy="433496"/>
          </a:xfrm>
          <a:prstGeom prst="ellipse">
            <a:avLst/>
          </a:prstGeom>
          <a:noFill/>
          <a:ln w="38100" cap="flat" cmpd="sng" algn="ctr">
            <a:solidFill>
              <a:srgbClr val="408F3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940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832120"/>
              </p:ext>
            </p:extLst>
          </p:nvPr>
        </p:nvGraphicFramePr>
        <p:xfrm>
          <a:off x="1056621" y="3367667"/>
          <a:ext cx="13176355" cy="3571678"/>
        </p:xfrm>
        <a:graphic>
          <a:graphicData uri="http://schemas.openxmlformats.org/drawingml/2006/table">
            <a:tbl>
              <a:tblPr/>
              <a:tblGrid>
                <a:gridCol w="1135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7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4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5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8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059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288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040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54256"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Selected</a:t>
                      </a:r>
                      <a:b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Model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Model Node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Model Description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Train Misclassification</a:t>
                      </a:r>
                      <a:b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Rate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Train Avg. Squared</a:t>
                      </a:r>
                      <a:b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Error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Train Area</a:t>
                      </a:r>
                      <a:b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Under ROC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1" i="0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Validation Misclassification</a:t>
                      </a:r>
                      <a:br>
                        <a:rPr lang="en-US" sz="1600" b="1" i="0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600" b="1" i="0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Rate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Validation Avg.</a:t>
                      </a:r>
                      <a:b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Squared Error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Validation</a:t>
                      </a:r>
                      <a:b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Area Under</a:t>
                      </a:r>
                      <a:b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ROC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474">
                <a:tc>
                  <a:txBody>
                    <a:bodyPr/>
                    <a:lstStyle/>
                    <a:p>
                      <a:pPr fontAlgn="t"/>
                      <a:r>
                        <a:rPr lang="en-US" sz="1600" b="1" i="0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Y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Tree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1" i="0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Decision Tree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0.031429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0.029342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0.975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1" i="0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0.051576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0.048903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0.933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474"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Neural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Neural Network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0.031429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 u="sng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0.025755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 u="sng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0.994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0.054441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 u="sng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0.037838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0.985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474"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Regression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0.031429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0.029322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0.992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0.054441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0.040768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 u="sng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0.987</a:t>
                      </a:r>
                    </a:p>
                  </a:txBody>
                  <a:tcPr marL="29016" marR="29016" marT="29016" marB="29016">
                    <a:lnL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584575" y="10747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9574" y="1959593"/>
            <a:ext cx="8544327" cy="523220"/>
          </a:xfrm>
          <a:prstGeom prst="rect">
            <a:avLst/>
          </a:prstGeom>
          <a:noFill/>
          <a:ln w="57150">
            <a:solidFill>
              <a:srgbClr val="36963C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Cancer Screening Results: Model Comparison Node</a:t>
            </a:r>
          </a:p>
        </p:txBody>
      </p:sp>
    </p:spTree>
    <p:extLst>
      <p:ext uri="{BB962C8B-B14F-4D97-AF65-F5344CB8AC3E}">
        <p14:creationId xmlns:p14="http://schemas.microsoft.com/office/powerpoint/2010/main" val="1583438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3-D surface plot of P1_REG by bare and si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54" y="3962401"/>
            <a:ext cx="5183576" cy="388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14630400" cy="2698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201" name="Picture 9" descr="3-D surface plot of P1_TREE by bare and siz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630" y="546998"/>
            <a:ext cx="5192413" cy="389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14630400" cy="2698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0" y="26988"/>
            <a:ext cx="14630400" cy="2698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203" name="Picture 11" descr="3-D surface plot of P1_NEURAL by bare and siz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065" y="3962399"/>
            <a:ext cx="5399177" cy="404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388454" y="6361044"/>
            <a:ext cx="1417983" cy="1298713"/>
          </a:xfrm>
          <a:prstGeom prst="ellipse">
            <a:avLst/>
          </a:prstGeom>
          <a:noFill/>
          <a:ln w="57150" cap="flat" cmpd="sng" algn="ctr">
            <a:solidFill>
              <a:srgbClr val="5F2D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980242" y="6526695"/>
            <a:ext cx="1417983" cy="1298713"/>
          </a:xfrm>
          <a:prstGeom prst="ellipse">
            <a:avLst/>
          </a:prstGeom>
          <a:noFill/>
          <a:ln w="57150" cap="flat" cmpd="sng" algn="ctr">
            <a:solidFill>
              <a:srgbClr val="5F2D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8163339" y="6679096"/>
            <a:ext cx="1417983" cy="1298713"/>
          </a:xfrm>
          <a:prstGeom prst="ellipse">
            <a:avLst/>
          </a:prstGeom>
          <a:noFill/>
          <a:ln w="57150" cap="flat" cmpd="sng" algn="ctr">
            <a:solidFill>
              <a:srgbClr val="5F2D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0857384" y="6831496"/>
            <a:ext cx="1417983" cy="1298713"/>
          </a:xfrm>
          <a:prstGeom prst="ellipse">
            <a:avLst/>
          </a:prstGeom>
          <a:noFill/>
          <a:ln w="57150" cap="flat" cmpd="sng" algn="ctr">
            <a:solidFill>
              <a:srgbClr val="5F2D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1F0E28-349C-1E65-D329-4956235901D9}"/>
              </a:ext>
            </a:extLst>
          </p:cNvPr>
          <p:cNvSpPr txBox="1"/>
          <p:nvPr/>
        </p:nvSpPr>
        <p:spPr>
          <a:xfrm>
            <a:off x="8536781" y="1618445"/>
            <a:ext cx="3529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/>
            <a:r>
              <a:rPr lang="en-US" sz="1800" b="1" i="0" dirty="0">
                <a:solidFill>
                  <a:srgbClr val="FF0000"/>
                </a:solidFill>
                <a:effectLst/>
                <a:latin typeface="Arial"/>
              </a:rPr>
              <a:t>Validation Misclassification</a:t>
            </a:r>
            <a:br>
              <a:rPr lang="en-US" sz="1800" b="1" i="0" dirty="0">
                <a:solidFill>
                  <a:srgbClr val="FF0000"/>
                </a:solidFill>
                <a:effectLst/>
                <a:latin typeface="Arial"/>
              </a:rPr>
            </a:br>
            <a:r>
              <a:rPr lang="en-US" sz="1800" b="1" i="0" dirty="0">
                <a:solidFill>
                  <a:srgbClr val="FF0000"/>
                </a:solidFill>
                <a:effectLst/>
                <a:latin typeface="Arial"/>
              </a:rPr>
              <a:t>Rate   0.0516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70176-771B-D09B-58D4-F7472E5A5EAE}"/>
              </a:ext>
            </a:extLst>
          </p:cNvPr>
          <p:cNvSpPr txBox="1"/>
          <p:nvPr/>
        </p:nvSpPr>
        <p:spPr>
          <a:xfrm>
            <a:off x="771048" y="3570944"/>
            <a:ext cx="3529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/>
            <a:r>
              <a:rPr lang="en-US" sz="1800" b="1" i="0" dirty="0">
                <a:solidFill>
                  <a:srgbClr val="FF0000"/>
                </a:solidFill>
                <a:effectLst/>
                <a:latin typeface="Arial"/>
              </a:rPr>
              <a:t>Validation Misclassification</a:t>
            </a:r>
            <a:br>
              <a:rPr lang="en-US" sz="1800" b="1" i="0" dirty="0">
                <a:solidFill>
                  <a:srgbClr val="FF0000"/>
                </a:solidFill>
                <a:effectLst/>
                <a:latin typeface="Arial"/>
              </a:rPr>
            </a:br>
            <a:r>
              <a:rPr lang="en-US" sz="1800" b="1" i="0" dirty="0">
                <a:solidFill>
                  <a:srgbClr val="FF0000"/>
                </a:solidFill>
                <a:effectLst/>
                <a:latin typeface="Arial"/>
              </a:rPr>
              <a:t>Rate   0.0544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D40B8-D6BB-537C-9AD3-DBEBAB3BFBC4}"/>
              </a:ext>
            </a:extLst>
          </p:cNvPr>
          <p:cNvSpPr txBox="1"/>
          <p:nvPr/>
        </p:nvSpPr>
        <p:spPr>
          <a:xfrm>
            <a:off x="8872330" y="3570944"/>
            <a:ext cx="3529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/>
            <a:r>
              <a:rPr lang="en-US" sz="1800" b="1" i="0" dirty="0">
                <a:solidFill>
                  <a:srgbClr val="FF0000"/>
                </a:solidFill>
                <a:effectLst/>
                <a:latin typeface="Arial"/>
              </a:rPr>
              <a:t>Validation Misclassification</a:t>
            </a:r>
            <a:br>
              <a:rPr lang="en-US" sz="1800" b="1" i="0" dirty="0">
                <a:solidFill>
                  <a:srgbClr val="FF0000"/>
                </a:solidFill>
                <a:effectLst/>
                <a:latin typeface="Arial"/>
              </a:rPr>
            </a:br>
            <a:r>
              <a:rPr lang="en-US" sz="1800" b="1" i="0" dirty="0">
                <a:solidFill>
                  <a:srgbClr val="FF0000"/>
                </a:solidFill>
                <a:effectLst/>
                <a:latin typeface="Arial"/>
              </a:rPr>
              <a:t>Rate   0.0544</a:t>
            </a:r>
          </a:p>
        </p:txBody>
      </p:sp>
    </p:spTree>
    <p:extLst>
      <p:ext uri="{BB962C8B-B14F-4D97-AF65-F5344CB8AC3E}">
        <p14:creationId xmlns:p14="http://schemas.microsoft.com/office/powerpoint/2010/main" val="585878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520" y="1554484"/>
            <a:ext cx="13167360" cy="5002415"/>
          </a:xfrm>
        </p:spPr>
        <p:txBody>
          <a:bodyPr/>
          <a:lstStyle/>
          <a:p>
            <a:pPr eaLnBrk="1" hangingPunct="1"/>
            <a:r>
              <a:rPr lang="en-US" dirty="0"/>
              <a:t>We have the “features” (predictors)</a:t>
            </a:r>
          </a:p>
          <a:p>
            <a:pPr eaLnBrk="1" hangingPunct="1"/>
            <a:r>
              <a:rPr lang="en-US" dirty="0"/>
              <a:t>We do NOT have the response even on a training data set (</a:t>
            </a:r>
            <a:r>
              <a:rPr lang="en-US" i="1" u="sng" dirty="0" err="1"/>
              <a:t>UN</a:t>
            </a:r>
            <a:r>
              <a:rPr lang="en-US" dirty="0" err="1"/>
              <a:t>supervised</a:t>
            </a:r>
            <a:r>
              <a:rPr lang="en-US" dirty="0"/>
              <a:t>)</a:t>
            </a:r>
          </a:p>
          <a:p>
            <a:pPr eaLnBrk="1" hangingPunct="1"/>
            <a:r>
              <a:rPr lang="en-US" dirty="0"/>
              <a:t>Another name for clustering</a:t>
            </a:r>
          </a:p>
          <a:p>
            <a:pPr eaLnBrk="1" hangingPunct="1"/>
            <a:r>
              <a:rPr lang="en-US" dirty="0"/>
              <a:t>SAS Enterprise Miner	</a:t>
            </a:r>
          </a:p>
          <a:p>
            <a:pPr lvl="1"/>
            <a:r>
              <a:rPr lang="en-US" dirty="0"/>
              <a:t>Large number of clusters with k-means (k clusters)</a:t>
            </a:r>
          </a:p>
          <a:p>
            <a:pPr lvl="1"/>
            <a:r>
              <a:rPr lang="en-US" dirty="0"/>
              <a:t>Ward’s method to combine (less clusters , say r&lt;k)   </a:t>
            </a:r>
          </a:p>
          <a:p>
            <a:pPr lvl="1"/>
            <a:r>
              <a:rPr lang="en-US" dirty="0"/>
              <a:t>One more k means  for final r-cluster solution. 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21666" y="244627"/>
            <a:ext cx="7219506" cy="103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575" tIns="65288" rIns="130575" bIns="65288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 b="1">
                <a:solidFill>
                  <a:srgbClr val="D69D3D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 b="1">
                <a:solidFill>
                  <a:srgbClr val="D69D3D"/>
                </a:solidFill>
                <a:latin typeface="Arial Narrow" pitchFamily="34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 b="1">
                <a:solidFill>
                  <a:srgbClr val="D69D3D"/>
                </a:solidFill>
                <a:latin typeface="Arial Narrow" pitchFamily="34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 b="1">
                <a:solidFill>
                  <a:srgbClr val="D69D3D"/>
                </a:solidFill>
                <a:latin typeface="Arial Narrow" pitchFamily="34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 b="1">
                <a:solidFill>
                  <a:srgbClr val="D69D3D"/>
                </a:solidFill>
                <a:latin typeface="Arial Narrow" pitchFamily="34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652913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>
                <a:solidFill>
                  <a:srgbClr val="292929"/>
                </a:solidFill>
                <a:latin typeface="Arial Narrow" pitchFamily="34" charset="0"/>
              </a:defRPr>
            </a:lvl6pPr>
            <a:lvl7pPr marL="130583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>
                <a:solidFill>
                  <a:srgbClr val="292929"/>
                </a:solidFill>
                <a:latin typeface="Arial Narrow" pitchFamily="34" charset="0"/>
              </a:defRPr>
            </a:lvl7pPr>
            <a:lvl8pPr marL="1958745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>
                <a:solidFill>
                  <a:srgbClr val="292929"/>
                </a:solidFill>
                <a:latin typeface="Arial Narrow" pitchFamily="34" charset="0"/>
              </a:defRPr>
            </a:lvl8pPr>
            <a:lvl9pPr marL="2611661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>
                <a:solidFill>
                  <a:srgbClr val="292929"/>
                </a:solidFill>
                <a:latin typeface="Arial Narrow" pitchFamily="34" charset="0"/>
              </a:defRPr>
            </a:lvl9pPr>
          </a:lstStyle>
          <a:p>
            <a:r>
              <a:rPr lang="en-US" kern="0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58194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520" y="1554484"/>
            <a:ext cx="13167360" cy="4170136"/>
          </a:xfrm>
        </p:spPr>
        <p:txBody>
          <a:bodyPr/>
          <a:lstStyle/>
          <a:p>
            <a:pPr eaLnBrk="1" hangingPunct="1"/>
            <a:r>
              <a:rPr lang="en-US" dirty="0"/>
              <a:t>K means – place spread out seeds</a:t>
            </a:r>
          </a:p>
          <a:p>
            <a:pPr lvl="1"/>
            <a:r>
              <a:rPr lang="en-US" dirty="0"/>
              <a:t>Cluster to closest seed (centroid) </a:t>
            </a:r>
          </a:p>
          <a:p>
            <a:pPr lvl="1"/>
            <a:r>
              <a:rPr lang="en-US" dirty="0"/>
              <a:t>Compute new centroid </a:t>
            </a:r>
          </a:p>
          <a:p>
            <a:pPr lvl="1"/>
            <a:r>
              <a:rPr lang="en-US" dirty="0"/>
              <a:t>Repeat</a:t>
            </a:r>
          </a:p>
          <a:p>
            <a:pPr eaLnBrk="1" hangingPunct="1"/>
            <a:r>
              <a:rPr lang="en-US" dirty="0"/>
              <a:t>Ward –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 (sum of squared distances from centroids).</a:t>
            </a:r>
          </a:p>
          <a:p>
            <a:pPr lvl="1"/>
            <a:r>
              <a:rPr lang="en-US" dirty="0"/>
              <a:t>Combine 2 that minimally increase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 (sum of squares).</a:t>
            </a:r>
          </a:p>
          <a:p>
            <a:pPr lvl="1"/>
            <a:r>
              <a:rPr lang="en-US" dirty="0"/>
              <a:t>Repeat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21666" y="244627"/>
            <a:ext cx="7219506" cy="103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575" tIns="65288" rIns="130575" bIns="65288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 b="1">
                <a:solidFill>
                  <a:srgbClr val="D69D3D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 b="1">
                <a:solidFill>
                  <a:srgbClr val="D69D3D"/>
                </a:solidFill>
                <a:latin typeface="Arial Narrow" pitchFamily="34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 b="1">
                <a:solidFill>
                  <a:srgbClr val="D69D3D"/>
                </a:solidFill>
                <a:latin typeface="Arial Narrow" pitchFamily="34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 b="1">
                <a:solidFill>
                  <a:srgbClr val="D69D3D"/>
                </a:solidFill>
                <a:latin typeface="Arial Narrow" pitchFamily="34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 b="1">
                <a:solidFill>
                  <a:srgbClr val="D69D3D"/>
                </a:solidFill>
                <a:latin typeface="Arial Narrow" pitchFamily="34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652913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>
                <a:solidFill>
                  <a:srgbClr val="292929"/>
                </a:solidFill>
                <a:latin typeface="Arial Narrow" pitchFamily="34" charset="0"/>
              </a:defRPr>
            </a:lvl6pPr>
            <a:lvl7pPr marL="130583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>
                <a:solidFill>
                  <a:srgbClr val="292929"/>
                </a:solidFill>
                <a:latin typeface="Arial Narrow" pitchFamily="34" charset="0"/>
              </a:defRPr>
            </a:lvl7pPr>
            <a:lvl8pPr marL="1958745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>
                <a:solidFill>
                  <a:srgbClr val="292929"/>
                </a:solidFill>
                <a:latin typeface="Arial Narrow" pitchFamily="34" charset="0"/>
              </a:defRPr>
            </a:lvl8pPr>
            <a:lvl9pPr marL="2611661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>
                <a:solidFill>
                  <a:srgbClr val="292929"/>
                </a:solidFill>
                <a:latin typeface="Arial Narrow" pitchFamily="34" charset="0"/>
              </a:defRPr>
            </a:lvl9pPr>
          </a:lstStyle>
          <a:p>
            <a:r>
              <a:rPr lang="en-US" kern="0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343076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2934" y="319417"/>
            <a:ext cx="9562233" cy="52322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Example:  Cluster the breast cancer data (disregard target)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" t="58181" r="34384" b="25631"/>
          <a:stretch/>
        </p:blipFill>
        <p:spPr bwMode="auto">
          <a:xfrm>
            <a:off x="3693986" y="1274165"/>
            <a:ext cx="7420131" cy="1079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88760" y="2637523"/>
            <a:ext cx="11030584" cy="52322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Plot clusters                         and                         actual target values: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4" y="3671232"/>
            <a:ext cx="5304878" cy="3585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62" y="3701212"/>
            <a:ext cx="5353659" cy="358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62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5437" y="263471"/>
            <a:ext cx="3010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Multidimensional Scaling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1441640" y="1356105"/>
            <a:ext cx="914400" cy="7749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2360603" y="1395049"/>
            <a:ext cx="900946" cy="103838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>
            <a:cxnSpLocks/>
          </p:cNvCxnSpPr>
          <p:nvPr/>
        </p:nvCxnSpPr>
        <p:spPr bwMode="auto">
          <a:xfrm>
            <a:off x="1437077" y="2131020"/>
            <a:ext cx="1830647" cy="2838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547137" y="134434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30944" y="1543507"/>
            <a:ext cx="419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92691" y="236473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 bwMode="auto">
          <a:xfrm flipV="1">
            <a:off x="4105768" y="1796461"/>
            <a:ext cx="2732481" cy="1399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Left Brace 16"/>
          <p:cNvSpPr/>
          <p:nvPr/>
        </p:nvSpPr>
        <p:spPr bwMode="auto">
          <a:xfrm rot="16200000">
            <a:off x="5253942" y="699856"/>
            <a:ext cx="428552" cy="2838278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endParaRPr 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5346247" y="227689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75492" y="605849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in 2D</a:t>
            </a:r>
          </a:p>
        </p:txBody>
      </p:sp>
      <p:sp>
        <p:nvSpPr>
          <p:cNvPr id="20" name="Left Brace 19"/>
          <p:cNvSpPr/>
          <p:nvPr/>
        </p:nvSpPr>
        <p:spPr bwMode="auto">
          <a:xfrm rot="5400000">
            <a:off x="4491346" y="894569"/>
            <a:ext cx="358407" cy="1194392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4626434" y="913203"/>
            <a:ext cx="297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2" name="Left Brace 21"/>
          <p:cNvSpPr/>
          <p:nvPr/>
        </p:nvSpPr>
        <p:spPr bwMode="auto">
          <a:xfrm rot="5400000">
            <a:off x="5914644" y="668807"/>
            <a:ext cx="401845" cy="1624565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6019568" y="899259"/>
            <a:ext cx="276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14938" y="691548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 to 1D ???  - </a:t>
            </a:r>
            <a:r>
              <a:rPr lang="en-US" dirty="0">
                <a:solidFill>
                  <a:srgbClr val="FF0000"/>
                </a:solidFill>
              </a:rPr>
              <a:t>no!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55162" y="2164676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98066" y="1005959"/>
            <a:ext cx="375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23411" y="1616591"/>
            <a:ext cx="316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47287" y="1579772"/>
            <a:ext cx="300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33250" y="2464376"/>
            <a:ext cx="34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34535" y="1593572"/>
            <a:ext cx="28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34635" y="3269503"/>
            <a:ext cx="6420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we get </a:t>
            </a:r>
            <a:r>
              <a:rPr lang="en-US" u="sng" dirty="0"/>
              <a:t>close</a:t>
            </a:r>
            <a:r>
              <a:rPr lang="en-US" dirty="0"/>
              <a:t> in some sense?  (e.g. least squares)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0555" y="4495264"/>
            <a:ext cx="21098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B71FF"/>
                </a:solidFill>
              </a:rPr>
              <a:t>X matrix</a:t>
            </a:r>
          </a:p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   B    C        Y</a:t>
            </a:r>
          </a:p>
          <a:p>
            <a:r>
              <a:rPr lang="en-US" dirty="0">
                <a:solidFill>
                  <a:srgbClr val="4B71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-1    0    1        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</a:p>
          <a:p>
            <a:r>
              <a:rPr lang="en-US" dirty="0">
                <a:solidFill>
                  <a:srgbClr val="4B71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-1   1     0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 3</a:t>
            </a:r>
          </a:p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>
                <a:solidFill>
                  <a:srgbClr val="4B71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 -1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</a:t>
            </a:r>
            <a:r>
              <a:rPr lang="en-US" dirty="0">
                <a:solidFill>
                  <a:srgbClr val="4B71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 4 </a:t>
            </a:r>
          </a:p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>
                <a:solidFill>
                  <a:srgbClr val="4B71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1   1     1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 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29575" y="5043618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 = (X’X)</a:t>
            </a:r>
            <a:r>
              <a:rPr lang="en-US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-1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X’Y =</a:t>
            </a:r>
          </a:p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207263" y="4295226"/>
            <a:ext cx="7236282" cy="2568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SAS Monospace" panose="020B0609020202020204" pitchFamily="49" charset="0"/>
            </a:endParaRPr>
          </a:p>
          <a:p>
            <a:r>
              <a:rPr lang="en-US" dirty="0">
                <a:latin typeface="SAS Monospace" panose="020B0609020202020204" pitchFamily="49" charset="0"/>
              </a:rPr>
              <a:t>          Dependent    Predicted</a:t>
            </a:r>
          </a:p>
          <a:p>
            <a:r>
              <a:rPr lang="en-US" dirty="0">
                <a:latin typeface="SAS Monospace" panose="020B0609020202020204" pitchFamily="49" charset="0"/>
              </a:rPr>
              <a:t>   </a:t>
            </a:r>
            <a:r>
              <a:rPr lang="en-US" dirty="0" err="1">
                <a:latin typeface="SAS Monospace" panose="020B0609020202020204" pitchFamily="49" charset="0"/>
              </a:rPr>
              <a:t>Obs</a:t>
            </a:r>
            <a:r>
              <a:rPr lang="en-US" dirty="0">
                <a:latin typeface="SAS Monospace" panose="020B0609020202020204" pitchFamily="49" charset="0"/>
              </a:rPr>
              <a:t>     Variable        Value     Residual</a:t>
            </a:r>
          </a:p>
          <a:p>
            <a:endParaRPr lang="en-US" dirty="0">
              <a:latin typeface="SAS Monospace" panose="020B0609020202020204" pitchFamily="49" charset="0"/>
            </a:endParaRPr>
          </a:p>
          <a:p>
            <a:r>
              <a:rPr lang="en-US" dirty="0">
                <a:latin typeface="SAS Monospace" panose="020B0609020202020204" pitchFamily="49" charset="0"/>
              </a:rPr>
              <a:t>     1            5       5.6667      -0.6667</a:t>
            </a:r>
          </a:p>
          <a:p>
            <a:r>
              <a:rPr lang="en-US" dirty="0">
                <a:latin typeface="SAS Monospace" panose="020B0609020202020204" pitchFamily="49" charset="0"/>
              </a:rPr>
              <a:t>     2            3       2.3333       0.6667</a:t>
            </a:r>
          </a:p>
          <a:p>
            <a:r>
              <a:rPr lang="en-US" dirty="0">
                <a:latin typeface="SAS Monospace" panose="020B0609020202020204" pitchFamily="49" charset="0"/>
              </a:rPr>
              <a:t>     3            4       3.3333       0.6667</a:t>
            </a:r>
          </a:p>
          <a:p>
            <a:r>
              <a:rPr lang="en-US" dirty="0">
                <a:latin typeface="SAS Monospace" panose="020B0609020202020204" pitchFamily="49" charset="0"/>
              </a:rPr>
              <a:t>     4            0            0            0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9CB76-081E-8BCB-D22B-5A83DCC4A766}"/>
              </a:ext>
            </a:extLst>
          </p:cNvPr>
          <p:cNvSpPr txBox="1"/>
          <p:nvPr/>
        </p:nvSpPr>
        <p:spPr>
          <a:xfrm>
            <a:off x="5193535" y="4741203"/>
            <a:ext cx="10534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-2.6667</a:t>
            </a:r>
          </a:p>
          <a:p>
            <a:r>
              <a:rPr lang="en-US" dirty="0"/>
              <a:t>-0.3333</a:t>
            </a:r>
          </a:p>
          <a:p>
            <a:r>
              <a:rPr lang="en-US" dirty="0"/>
              <a:t> 3.0000</a:t>
            </a:r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137A8D41-A09C-4571-F053-DB2D488430E1}"/>
              </a:ext>
            </a:extLst>
          </p:cNvPr>
          <p:cNvSpPr/>
          <p:nvPr/>
        </p:nvSpPr>
        <p:spPr bwMode="auto">
          <a:xfrm>
            <a:off x="5246392" y="4626928"/>
            <a:ext cx="980050" cy="1244212"/>
          </a:xfrm>
          <a:prstGeom prst="bracketPair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solidFill>
                  <a:schemeClr val="tx1"/>
                </a:solidFill>
              </a:ln>
              <a:noFill/>
              <a:effectLst/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F9996B-F4B6-4CBA-A154-CFB8C192B530}"/>
              </a:ext>
            </a:extLst>
          </p:cNvPr>
          <p:cNvCxnSpPr>
            <a:cxnSpLocks/>
          </p:cNvCxnSpPr>
          <p:nvPr/>
        </p:nvCxnSpPr>
        <p:spPr bwMode="auto">
          <a:xfrm flipV="1">
            <a:off x="8377138" y="1591088"/>
            <a:ext cx="2732481" cy="1399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F5F1C14-4EE1-7DAB-2BBE-76F4E59F6515}"/>
              </a:ext>
            </a:extLst>
          </p:cNvPr>
          <p:cNvSpPr txBox="1"/>
          <p:nvPr/>
        </p:nvSpPr>
        <p:spPr>
          <a:xfrm>
            <a:off x="7990276" y="324644"/>
            <a:ext cx="4106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</a:t>
            </a:r>
            <a:r>
              <a:rPr lang="en-US" dirty="0">
                <a:solidFill>
                  <a:srgbClr val="FF0000"/>
                </a:solidFill>
              </a:rPr>
              <a:t>MORPH !</a:t>
            </a:r>
          </a:p>
          <a:p>
            <a:endParaRPr lang="en-US" dirty="0"/>
          </a:p>
          <a:p>
            <a:r>
              <a:rPr lang="en-US" dirty="0"/>
              <a:t>-2.6667 -0.3333          3.0000 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B5F656-770D-3E69-77C1-490EBA090CA7}"/>
              </a:ext>
            </a:extLst>
          </p:cNvPr>
          <p:cNvSpPr txBox="1"/>
          <p:nvPr/>
        </p:nvSpPr>
        <p:spPr>
          <a:xfrm>
            <a:off x="9306054" y="1277396"/>
            <a:ext cx="316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A28CFE-EEFC-D8F2-004F-62C9F800797A}"/>
              </a:ext>
            </a:extLst>
          </p:cNvPr>
          <p:cNvSpPr txBox="1"/>
          <p:nvPr/>
        </p:nvSpPr>
        <p:spPr>
          <a:xfrm>
            <a:off x="8280856" y="1262979"/>
            <a:ext cx="300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DF1B35-A1E2-FD48-0F53-F9A41809D108}"/>
              </a:ext>
            </a:extLst>
          </p:cNvPr>
          <p:cNvSpPr txBox="1"/>
          <p:nvPr/>
        </p:nvSpPr>
        <p:spPr>
          <a:xfrm>
            <a:off x="10827624" y="1248912"/>
            <a:ext cx="28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BBCE23-A947-3544-6768-B585743074FD}"/>
              </a:ext>
            </a:extLst>
          </p:cNvPr>
          <p:cNvSpPr txBox="1"/>
          <p:nvPr/>
        </p:nvSpPr>
        <p:spPr>
          <a:xfrm>
            <a:off x="9667052" y="1398008"/>
            <a:ext cx="316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</a:t>
            </a:r>
          </a:p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348670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73048" y="1005841"/>
            <a:ext cx="8331926" cy="57283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09" tIns="65305" rIns="130609" bIns="65305" rtlCol="0" anchor="ctr"/>
          <a:lstStyle/>
          <a:p>
            <a:pPr algn="ctr" defTabSz="1306090" fontAlgn="auto">
              <a:spcBef>
                <a:spcPts val="0"/>
              </a:spcBef>
              <a:spcAft>
                <a:spcPts val="0"/>
              </a:spcAft>
            </a:pPr>
            <a:endParaRPr lang="en-US" sz="2600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395336" y="1097281"/>
            <a:ext cx="4981978" cy="50918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09" tIns="65305" rIns="130609" bIns="65305" rtlCol="0" anchor="ctr"/>
          <a:lstStyle/>
          <a:p>
            <a:pPr algn="ctr" defTabSz="1306090" fontAlgn="auto">
              <a:spcBef>
                <a:spcPts val="0"/>
              </a:spcBef>
              <a:spcAft>
                <a:spcPts val="0"/>
              </a:spcAft>
            </a:pPr>
            <a:endParaRPr lang="en-US" sz="260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74587" y="4446832"/>
            <a:ext cx="1873539" cy="531995"/>
          </a:xfrm>
          <a:prstGeom prst="rect">
            <a:avLst/>
          </a:prstGeom>
          <a:noFill/>
        </p:spPr>
        <p:txBody>
          <a:bodyPr wrap="square" lIns="130609" tIns="65305" rIns="130609" bIns="65305" rtlCol="0">
            <a:spAutoFit/>
          </a:bodyPr>
          <a:lstStyle/>
          <a:p>
            <a:pPr defTabSz="1306090" fontAlgn="auto">
              <a:spcBef>
                <a:spcPts val="0"/>
              </a:spcBef>
              <a:spcAft>
                <a:spcPts val="0"/>
              </a:spcAft>
            </a:pPr>
            <a:r>
              <a:rPr lang="en-US" sz="2600" dirty="0" err="1">
                <a:solidFill>
                  <a:srgbClr val="4F81BD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Pr</a:t>
            </a:r>
            <a:r>
              <a:rPr lang="en-US" sz="2600" dirty="0">
                <a:solidFill>
                  <a:srgbClr val="4F81BD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{A} =0.5</a:t>
            </a:r>
          </a:p>
        </p:txBody>
      </p:sp>
      <p:sp>
        <p:nvSpPr>
          <p:cNvPr id="7" name="Oval 6"/>
          <p:cNvSpPr/>
          <p:nvPr/>
        </p:nvSpPr>
        <p:spPr>
          <a:xfrm>
            <a:off x="6039060" y="2011680"/>
            <a:ext cx="3521742" cy="363701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09" tIns="65305" rIns="130609" bIns="65305" rtlCol="0" anchor="ctr"/>
          <a:lstStyle/>
          <a:p>
            <a:pPr algn="ctr" defTabSz="1306090" fontAlgn="auto">
              <a:spcBef>
                <a:spcPts val="0"/>
              </a:spcBef>
              <a:spcAft>
                <a:spcPts val="0"/>
              </a:spcAft>
            </a:pPr>
            <a:endParaRPr lang="en-US" sz="260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27263" y="2689679"/>
            <a:ext cx="1078037" cy="932105"/>
          </a:xfrm>
          <a:prstGeom prst="rect">
            <a:avLst/>
          </a:prstGeom>
          <a:noFill/>
        </p:spPr>
        <p:txBody>
          <a:bodyPr wrap="square" lIns="130609" tIns="65305" rIns="130609" bIns="65305" rtlCol="0">
            <a:spAutoFit/>
          </a:bodyPr>
          <a:lstStyle/>
          <a:p>
            <a:pPr defTabSz="1306090" fontAlgn="auto">
              <a:spcBef>
                <a:spcPts val="0"/>
              </a:spcBef>
              <a:spcAft>
                <a:spcPts val="0"/>
              </a:spcAft>
            </a:pPr>
            <a:r>
              <a:rPr lang="en-US" sz="2600" dirty="0" err="1">
                <a:solidFill>
                  <a:srgbClr val="00B050"/>
                </a:solidFill>
                <a:latin typeface="Calibri"/>
                <a:ea typeface="+mn-ea"/>
                <a:cs typeface="+mn-cs"/>
              </a:rPr>
              <a:t>Pr</a:t>
            </a:r>
            <a:r>
              <a:rPr lang="en-US" sz="2600" dirty="0">
                <a:solidFill>
                  <a:srgbClr val="00B050"/>
                </a:solidFill>
                <a:latin typeface="Calibri"/>
                <a:ea typeface="+mn-ea"/>
                <a:cs typeface="+mn-cs"/>
              </a:rPr>
              <a:t>{B}=0.3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83486" y="3190012"/>
            <a:ext cx="1264381" cy="1424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130609" tIns="65305" rIns="130609" bIns="65305" rtlCol="0">
            <a:spAutoFit/>
          </a:bodyPr>
          <a:lstStyle/>
          <a:p>
            <a:pPr defTabSz="1306090" fontAlgn="auto">
              <a:spcBef>
                <a:spcPts val="0"/>
              </a:spcBef>
              <a:spcAft>
                <a:spcPts val="0"/>
              </a:spcAft>
            </a:pPr>
            <a:r>
              <a:rPr lang="en-US" sz="29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</a:t>
            </a: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{A and B</a:t>
            </a:r>
            <a:r>
              <a:rPr lang="en-US" sz="2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}</a:t>
            </a:r>
          </a:p>
          <a:p>
            <a:pPr defTabSz="1306090" fontAlgn="auto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= </a:t>
            </a:r>
            <a:r>
              <a:rPr lang="en-US" sz="2600" b="1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0.2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82640" y="5443424"/>
            <a:ext cx="833690" cy="531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130609" tIns="65305" rIns="130609" bIns="65305" rtlCol="0">
            <a:spAutoFit/>
          </a:bodyPr>
          <a:lstStyle/>
          <a:p>
            <a:pPr defTabSz="1306090" fontAlgn="auto"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0.4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07020" y="2194561"/>
            <a:ext cx="1029211" cy="531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130609" tIns="65305" rIns="130609" bIns="65305" rtlCol="0">
            <a:spAutoFit/>
          </a:bodyPr>
          <a:lstStyle/>
          <a:p>
            <a:pPr defTabSz="1306090" fontAlgn="auto"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0.3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77313" y="4376160"/>
            <a:ext cx="693966" cy="531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130609" tIns="65305" rIns="130609" bIns="65305" rtlCol="0">
            <a:spAutoFit/>
          </a:bodyPr>
          <a:lstStyle/>
          <a:p>
            <a:pPr defTabSz="1306090" fontAlgn="auto"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0.1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3307" y="2993336"/>
            <a:ext cx="546109" cy="1193715"/>
          </a:xfrm>
          <a:prstGeom prst="rect">
            <a:avLst/>
          </a:prstGeom>
          <a:noFill/>
        </p:spPr>
        <p:txBody>
          <a:bodyPr wrap="square" lIns="130609" tIns="65305" rIns="130609" bIns="65305" rtlCol="0">
            <a:spAutoFit/>
          </a:bodyPr>
          <a:lstStyle/>
          <a:p>
            <a:pPr defTabSz="1306090" fontAlgn="auto">
              <a:spcBef>
                <a:spcPts val="0"/>
              </a:spcBef>
              <a:spcAft>
                <a:spcPts val="0"/>
              </a:spcAft>
            </a:pPr>
            <a:r>
              <a:rPr lang="en-US" sz="6900" dirty="0">
                <a:solidFill>
                  <a:srgbClr val="0070C0"/>
                </a:solidFill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73507" y="3348082"/>
            <a:ext cx="827883" cy="1193715"/>
          </a:xfrm>
          <a:prstGeom prst="rect">
            <a:avLst/>
          </a:prstGeom>
          <a:noFill/>
        </p:spPr>
        <p:txBody>
          <a:bodyPr wrap="square" lIns="130609" tIns="65305" rIns="130609" bIns="65305" rtlCol="0">
            <a:spAutoFit/>
          </a:bodyPr>
          <a:lstStyle/>
          <a:p>
            <a:pPr defTabSz="1306090" fontAlgn="auto">
              <a:spcBef>
                <a:spcPts val="0"/>
              </a:spcBef>
              <a:spcAft>
                <a:spcPts val="0"/>
              </a:spcAft>
            </a:pPr>
            <a:r>
              <a:rPr lang="en-US" sz="6900" dirty="0">
                <a:solidFill>
                  <a:srgbClr val="00B050"/>
                </a:solidFill>
                <a:latin typeface="Calibri"/>
                <a:ea typeface="+mn-ea"/>
                <a:cs typeface="+mn-cs"/>
              </a:rPr>
              <a:t>B</a:t>
            </a:r>
            <a:r>
              <a:rPr lang="en-US" sz="26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3842" y="182883"/>
            <a:ext cx="12038916" cy="655106"/>
          </a:xfrm>
          <a:prstGeom prst="rect">
            <a:avLst/>
          </a:prstGeom>
          <a:noFill/>
        </p:spPr>
        <p:txBody>
          <a:bodyPr wrap="none" lIns="130609" tIns="65305" rIns="130609" bIns="65305" rtlCol="0">
            <a:spAutoFit/>
          </a:bodyPr>
          <a:lstStyle/>
          <a:p>
            <a:pPr defTabSz="1306090" fontAlgn="auto">
              <a:spcBef>
                <a:spcPts val="0"/>
              </a:spcBef>
              <a:spcAft>
                <a:spcPts val="0"/>
              </a:spcAft>
            </a:pPr>
            <a:r>
              <a:rPr lang="en-US" sz="3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Association Analysis is just elementary probability with new names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39117" y="7185205"/>
            <a:ext cx="3832826" cy="531995"/>
          </a:xfrm>
          <a:prstGeom prst="rect">
            <a:avLst/>
          </a:prstGeom>
          <a:noFill/>
        </p:spPr>
        <p:txBody>
          <a:bodyPr wrap="square" lIns="130609" tIns="65305" rIns="130609" bIns="65305" rtlCol="0">
            <a:spAutoFit/>
          </a:bodyPr>
          <a:lstStyle/>
          <a:p>
            <a:pPr defTabSz="1306090" fontAlgn="auto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0.3+0.2+0.1+0.4 = 1.0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431987" y="2726562"/>
            <a:ext cx="436419" cy="463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1"/>
          </p:cNvCxnSpPr>
          <p:nvPr/>
        </p:nvCxnSpPr>
        <p:spPr>
          <a:xfrm>
            <a:off x="6554807" y="2544310"/>
            <a:ext cx="531810" cy="61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274775" y="2920527"/>
            <a:ext cx="436419" cy="463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119916" y="2194561"/>
            <a:ext cx="1257397" cy="1324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711194" y="2369128"/>
            <a:ext cx="749494" cy="788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948071" y="2276970"/>
            <a:ext cx="851861" cy="913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192443" y="3116356"/>
            <a:ext cx="480654" cy="551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118388" y="3358470"/>
            <a:ext cx="531810" cy="63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954652" y="3353484"/>
            <a:ext cx="422661" cy="463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951188" y="3692922"/>
            <a:ext cx="422661" cy="463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958113" y="4001188"/>
            <a:ext cx="333848" cy="362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726046" y="4527664"/>
            <a:ext cx="333848" cy="362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514764" y="4534593"/>
            <a:ext cx="443349" cy="463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327727" y="4534593"/>
            <a:ext cx="565243" cy="619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51183" y="4202077"/>
            <a:ext cx="214798" cy="297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968499" y="4499953"/>
            <a:ext cx="156538" cy="209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071415" y="4545685"/>
            <a:ext cx="676757" cy="695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endCxn id="5" idx="5"/>
          </p:cNvCxnSpPr>
          <p:nvPr/>
        </p:nvCxnSpPr>
        <p:spPr>
          <a:xfrm>
            <a:off x="6851085" y="4538744"/>
            <a:ext cx="796634" cy="904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098134" y="4248515"/>
            <a:ext cx="1257397" cy="1324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066960" y="3668337"/>
            <a:ext cx="585354" cy="663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098134" y="3999989"/>
            <a:ext cx="1409797" cy="1507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7315678" y="2098965"/>
            <a:ext cx="1058171" cy="110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7545938" y="2052939"/>
            <a:ext cx="610272" cy="616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326725" y="4782306"/>
            <a:ext cx="610272" cy="616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1346873" y="3011452"/>
            <a:ext cx="24080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A: Purchase Milk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B: Purchase Cereal</a:t>
            </a:r>
          </a:p>
        </p:txBody>
      </p:sp>
    </p:spTree>
    <p:extLst>
      <p:ext uri="{BB962C8B-B14F-4D97-AF65-F5344CB8AC3E}">
        <p14:creationId xmlns:p14="http://schemas.microsoft.com/office/powerpoint/2010/main" val="521114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787393" y="790477"/>
            <a:ext cx="1973366" cy="14816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617759" y="1144476"/>
            <a:ext cx="762000" cy="79586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116754" y="152181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735960" y="134664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192723" y="135774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</a:t>
            </a:r>
            <a:r>
              <a:rPr lang="en-US" dirty="0"/>
              <a:t>0.1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284347" y="189114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60559" y="114081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054177" y="115466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19" name="Oval 18"/>
          <p:cNvSpPr/>
          <p:nvPr/>
        </p:nvSpPr>
        <p:spPr>
          <a:xfrm>
            <a:off x="11118310" y="1015614"/>
            <a:ext cx="1053632" cy="10625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208809" y="593051"/>
            <a:ext cx="727017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Rule</a:t>
            </a:r>
            <a:r>
              <a:rPr lang="en-US" dirty="0"/>
              <a:t>   B=&gt; A  “people who buy B will buy A”</a:t>
            </a:r>
          </a:p>
          <a:p>
            <a:endParaRPr lang="en-US" dirty="0"/>
          </a:p>
          <a:p>
            <a:r>
              <a:rPr lang="en-US" u="sng" dirty="0">
                <a:solidFill>
                  <a:srgbClr val="FF0000"/>
                </a:solidFill>
              </a:rPr>
              <a:t>Support</a:t>
            </a:r>
            <a:r>
              <a:rPr lang="en-US" dirty="0"/>
              <a:t>: </a:t>
            </a:r>
          </a:p>
          <a:p>
            <a:r>
              <a:rPr lang="en-US" dirty="0"/>
              <a:t>     Support= </a:t>
            </a:r>
            <a:r>
              <a:rPr lang="en-US" dirty="0" err="1"/>
              <a:t>Pr</a:t>
            </a:r>
            <a:r>
              <a:rPr lang="en-US" dirty="0"/>
              <a:t>{A and B} =  </a:t>
            </a:r>
            <a:r>
              <a:rPr lang="en-US" b="1" dirty="0">
                <a:solidFill>
                  <a:srgbClr val="7030A0"/>
                </a:solidFill>
              </a:rPr>
              <a:t>0.2</a:t>
            </a:r>
          </a:p>
          <a:p>
            <a:endParaRPr lang="en-US" dirty="0"/>
          </a:p>
          <a:p>
            <a:r>
              <a:rPr lang="en-US" dirty="0"/>
              <a:t>Independence means that </a:t>
            </a:r>
            <a:r>
              <a:rPr lang="en-US" dirty="0" err="1"/>
              <a:t>Pr</a:t>
            </a:r>
            <a:r>
              <a:rPr lang="en-US" dirty="0"/>
              <a:t>{A|B} = </a:t>
            </a:r>
            <a:r>
              <a:rPr lang="en-US" dirty="0" err="1"/>
              <a:t>Pr</a:t>
            </a:r>
            <a:r>
              <a:rPr lang="en-US" dirty="0"/>
              <a:t>{A} =  </a:t>
            </a:r>
            <a:r>
              <a:rPr lang="en-US" b="1" dirty="0">
                <a:solidFill>
                  <a:srgbClr val="7030A0"/>
                </a:solidFill>
              </a:rPr>
              <a:t>0.5</a:t>
            </a:r>
            <a:r>
              <a:rPr lang="en-US" dirty="0"/>
              <a:t>  </a:t>
            </a:r>
          </a:p>
          <a:p>
            <a:r>
              <a:rPr lang="en-US" dirty="0" err="1"/>
              <a:t>Pr</a:t>
            </a:r>
            <a:r>
              <a:rPr lang="en-US" dirty="0"/>
              <a:t>{A} = </a:t>
            </a:r>
            <a:r>
              <a:rPr lang="en-US" b="1" dirty="0">
                <a:solidFill>
                  <a:srgbClr val="5F2DD9"/>
                </a:solidFill>
              </a:rPr>
              <a:t>0.5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Expected confidence </a:t>
            </a:r>
            <a:r>
              <a:rPr lang="en-US" dirty="0"/>
              <a:t>if there is no</a:t>
            </a:r>
          </a:p>
          <a:p>
            <a:r>
              <a:rPr lang="en-US" dirty="0"/>
              <a:t>relation to B.</a:t>
            </a:r>
          </a:p>
          <a:p>
            <a:endParaRPr lang="en-US" dirty="0"/>
          </a:p>
          <a:p>
            <a:r>
              <a:rPr lang="en-US" u="sng" dirty="0">
                <a:solidFill>
                  <a:srgbClr val="FF0000"/>
                </a:solidFill>
              </a:rPr>
              <a:t>Confidence</a:t>
            </a:r>
            <a:r>
              <a:rPr lang="en-US" dirty="0"/>
              <a:t>: </a:t>
            </a:r>
          </a:p>
          <a:p>
            <a:r>
              <a:rPr lang="en-US" dirty="0"/>
              <a:t>     Confidence = </a:t>
            </a:r>
            <a:r>
              <a:rPr lang="en-US" dirty="0" err="1"/>
              <a:t>Pr</a:t>
            </a:r>
            <a:r>
              <a:rPr lang="en-US" dirty="0"/>
              <a:t>{A|B}=</a:t>
            </a:r>
            <a:r>
              <a:rPr lang="en-US" dirty="0" err="1"/>
              <a:t>Pr</a:t>
            </a:r>
            <a:r>
              <a:rPr lang="en-US" dirty="0"/>
              <a:t>{A and B}/</a:t>
            </a:r>
            <a:r>
              <a:rPr lang="en-US" dirty="0" err="1"/>
              <a:t>Pr</a:t>
            </a:r>
            <a:r>
              <a:rPr lang="en-US" dirty="0"/>
              <a:t>{B}=</a:t>
            </a:r>
            <a:r>
              <a:rPr lang="en-US" b="1" dirty="0">
                <a:solidFill>
                  <a:srgbClr val="7030A0"/>
                </a:solidFill>
              </a:rPr>
              <a:t>2/3</a:t>
            </a:r>
          </a:p>
          <a:p>
            <a:r>
              <a:rPr lang="en-US" dirty="0"/>
              <a:t>??-  Is the confidence in B=&gt;A the same as the </a:t>
            </a:r>
          </a:p>
          <a:p>
            <a:r>
              <a:rPr lang="en-US" dirty="0"/>
              <a:t>confidence in A=&gt;B??  (yes, no) </a:t>
            </a:r>
          </a:p>
          <a:p>
            <a:endParaRPr lang="en-US" dirty="0"/>
          </a:p>
          <a:p>
            <a:r>
              <a:rPr lang="en-US" u="sng" dirty="0">
                <a:solidFill>
                  <a:srgbClr val="FF0000"/>
                </a:solidFill>
              </a:rPr>
              <a:t>Lift</a:t>
            </a:r>
            <a:r>
              <a:rPr lang="en-US" dirty="0"/>
              <a:t>:</a:t>
            </a:r>
          </a:p>
          <a:p>
            <a:r>
              <a:rPr lang="en-US" dirty="0"/>
              <a:t>      Lift = confidence / E{confidence} = (</a:t>
            </a:r>
            <a:r>
              <a:rPr lang="en-US" dirty="0">
                <a:solidFill>
                  <a:srgbClr val="7030A0"/>
                </a:solidFill>
              </a:rPr>
              <a:t>2/3</a:t>
            </a:r>
            <a:r>
              <a:rPr lang="en-US" dirty="0"/>
              <a:t>) / (</a:t>
            </a:r>
            <a:r>
              <a:rPr lang="en-US" dirty="0">
                <a:solidFill>
                  <a:srgbClr val="7030A0"/>
                </a:solidFill>
              </a:rPr>
              <a:t>1/2</a:t>
            </a:r>
            <a:r>
              <a:rPr lang="en-US" dirty="0"/>
              <a:t>) = </a:t>
            </a:r>
            <a:r>
              <a:rPr lang="en-US" b="1" dirty="0">
                <a:solidFill>
                  <a:srgbClr val="7030A0"/>
                </a:solidFill>
              </a:rPr>
              <a:t>1.33 </a:t>
            </a:r>
            <a:r>
              <a:rPr lang="en-US" dirty="0"/>
              <a:t> </a:t>
            </a:r>
          </a:p>
          <a:p>
            <a:r>
              <a:rPr lang="en-US" dirty="0"/>
              <a:t>      Gain = 33%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00233" y="3688272"/>
            <a:ext cx="338586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Marketing A to the </a:t>
            </a:r>
            <a:r>
              <a:rPr lang="en-US" dirty="0">
                <a:solidFill>
                  <a:srgbClr val="00B050"/>
                </a:solidFill>
              </a:rPr>
              <a:t>30%</a:t>
            </a:r>
            <a:r>
              <a:rPr lang="en-US" dirty="0"/>
              <a:t> </a:t>
            </a:r>
          </a:p>
          <a:p>
            <a:r>
              <a:rPr lang="en-US" dirty="0"/>
              <a:t>of people who buy </a:t>
            </a:r>
            <a:r>
              <a:rPr lang="en-US" b="1" dirty="0">
                <a:solidFill>
                  <a:srgbClr val="00B050"/>
                </a:solidFill>
              </a:rPr>
              <a:t>B</a:t>
            </a:r>
            <a:r>
              <a:rPr lang="en-US" dirty="0"/>
              <a:t> will</a:t>
            </a:r>
          </a:p>
          <a:p>
            <a:r>
              <a:rPr lang="en-US" dirty="0"/>
              <a:t>result in 33% better sales</a:t>
            </a:r>
          </a:p>
          <a:p>
            <a:r>
              <a:rPr lang="en-US" dirty="0"/>
              <a:t>than marketing to a random </a:t>
            </a:r>
          </a:p>
          <a:p>
            <a:r>
              <a:rPr lang="en-US" dirty="0"/>
              <a:t>30% of the people. </a:t>
            </a:r>
          </a:p>
        </p:txBody>
      </p:sp>
      <p:sp>
        <p:nvSpPr>
          <p:cNvPr id="22" name="Oval 21"/>
          <p:cNvSpPr/>
          <p:nvPr/>
        </p:nvSpPr>
        <p:spPr>
          <a:xfrm>
            <a:off x="11770159" y="2938654"/>
            <a:ext cx="762000" cy="79586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029930" y="31462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02772" y="224114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Cereal</a:t>
            </a:r>
            <a:r>
              <a:rPr lang="en-US" dirty="0"/>
              <a:t>=&gt;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Milk</a:t>
            </a:r>
          </a:p>
        </p:txBody>
      </p:sp>
    </p:spTree>
    <p:extLst>
      <p:ext uri="{BB962C8B-B14F-4D97-AF65-F5344CB8AC3E}">
        <p14:creationId xmlns:p14="http://schemas.microsoft.com/office/powerpoint/2010/main" val="1830008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1669" y="945931"/>
            <a:ext cx="792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Example: Grocery cart items (hypothetical)</a:t>
            </a:r>
          </a:p>
        </p:txBody>
      </p:sp>
      <p:sp>
        <p:nvSpPr>
          <p:cNvPr id="5" name="Rectangle 4"/>
          <p:cNvSpPr/>
          <p:nvPr/>
        </p:nvSpPr>
        <p:spPr>
          <a:xfrm>
            <a:off x="504497" y="2042050"/>
            <a:ext cx="180777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AS Monospace" panose="020B0609020202020204" pitchFamily="49" charset="0"/>
              </a:rPr>
              <a:t>item cart</a:t>
            </a:r>
          </a:p>
          <a:p>
            <a:endParaRPr lang="en-US" dirty="0">
              <a:latin typeface="SAS Monospace" panose="020B0609020202020204" pitchFamily="49" charset="0"/>
            </a:endParaRPr>
          </a:p>
          <a:p>
            <a:r>
              <a:rPr lang="en-US" dirty="0">
                <a:latin typeface="SAS Monospace" panose="020B0609020202020204" pitchFamily="49" charset="0"/>
              </a:rPr>
              <a:t>bread  1</a:t>
            </a:r>
          </a:p>
          <a:p>
            <a:r>
              <a:rPr lang="en-US" dirty="0">
                <a:latin typeface="SAS Monospace" panose="020B0609020202020204" pitchFamily="49" charset="0"/>
              </a:rPr>
              <a:t>milk   1</a:t>
            </a:r>
          </a:p>
          <a:p>
            <a:r>
              <a:rPr lang="en-US" dirty="0">
                <a:latin typeface="SAS Monospace" panose="020B0609020202020204" pitchFamily="49" charset="0"/>
              </a:rPr>
              <a:t>soap   2</a:t>
            </a:r>
          </a:p>
          <a:p>
            <a:r>
              <a:rPr lang="en-US" dirty="0">
                <a:latin typeface="SAS Monospace" panose="020B0609020202020204" pitchFamily="49" charset="0"/>
              </a:rPr>
              <a:t>meat   3</a:t>
            </a:r>
          </a:p>
          <a:p>
            <a:r>
              <a:rPr lang="en-US" dirty="0">
                <a:latin typeface="SAS Monospace" panose="020B0609020202020204" pitchFamily="49" charset="0"/>
              </a:rPr>
              <a:t>bread  3</a:t>
            </a:r>
          </a:p>
          <a:p>
            <a:r>
              <a:rPr lang="en-US" dirty="0">
                <a:latin typeface="SAS Monospace" panose="020B0609020202020204" pitchFamily="49" charset="0"/>
              </a:rPr>
              <a:t>bread  4</a:t>
            </a:r>
          </a:p>
          <a:p>
            <a:r>
              <a:rPr lang="en-US" dirty="0">
                <a:latin typeface="SAS Monospace" panose="020B0609020202020204" pitchFamily="49" charset="0"/>
              </a:rPr>
              <a:t>cereal 4</a:t>
            </a:r>
          </a:p>
          <a:p>
            <a:r>
              <a:rPr lang="en-US" dirty="0">
                <a:latin typeface="SAS Monospace" panose="020B0609020202020204" pitchFamily="49" charset="0"/>
              </a:rPr>
              <a:t>milk   4</a:t>
            </a:r>
          </a:p>
          <a:p>
            <a:r>
              <a:rPr lang="en-US" dirty="0">
                <a:latin typeface="SAS Monospace" panose="020B0609020202020204" pitchFamily="49" charset="0"/>
              </a:rPr>
              <a:t>soup   5</a:t>
            </a:r>
          </a:p>
          <a:p>
            <a:r>
              <a:rPr lang="en-US" dirty="0">
                <a:latin typeface="SAS Monospace" panose="020B0609020202020204" pitchFamily="49" charset="0"/>
              </a:rPr>
              <a:t>bread  5</a:t>
            </a:r>
          </a:p>
          <a:p>
            <a:r>
              <a:rPr lang="en-US" dirty="0">
                <a:latin typeface="SAS Monospace" panose="020B0609020202020204" pitchFamily="49" charset="0"/>
              </a:rPr>
              <a:t>cereal 5</a:t>
            </a:r>
          </a:p>
          <a:p>
            <a:r>
              <a:rPr lang="en-US" dirty="0">
                <a:latin typeface="SAS Monospace" panose="020B0609020202020204" pitchFamily="49" charset="0"/>
              </a:rPr>
              <a:t>milk   5</a:t>
            </a:r>
          </a:p>
        </p:txBody>
      </p:sp>
      <p:sp>
        <p:nvSpPr>
          <p:cNvPr id="6" name="Rectangle 5"/>
          <p:cNvSpPr/>
          <p:nvPr/>
        </p:nvSpPr>
        <p:spPr>
          <a:xfrm>
            <a:off x="2632842" y="3264326"/>
            <a:ext cx="10584284" cy="4387618"/>
          </a:xfrm>
          <a:prstGeom prst="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SAS Monospace" panose="020B0609020202020204" pitchFamily="49" charset="0"/>
              </a:rPr>
              <a:t>Association Report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            Expected                         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          Confidence    </a:t>
            </a:r>
            <a:r>
              <a:rPr lang="en-US" sz="1600" dirty="0" err="1">
                <a:latin typeface="SAS Monospace" panose="020B0609020202020204" pitchFamily="49" charset="0"/>
              </a:rPr>
              <a:t>Confidence</a:t>
            </a:r>
            <a:r>
              <a:rPr lang="en-US" sz="1600" dirty="0">
                <a:latin typeface="SAS Monospace" panose="020B0609020202020204" pitchFamily="49" charset="0"/>
              </a:rPr>
              <a:t>     Support         Transaction         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Relations       (%)           (%)         (%)       Lift    Count          Rule         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   </a:t>
            </a:r>
            <a:r>
              <a:rPr lang="pt-BR" sz="1600" dirty="0">
                <a:latin typeface="SAS Monospace" panose="020B0609020202020204" pitchFamily="49" charset="0"/>
              </a:rPr>
              <a:t>2           63.43         84.21       52.68     1.33     8605    cereal ==&gt; milk</a:t>
            </a:r>
          </a:p>
          <a:p>
            <a:r>
              <a:rPr lang="pt-BR" sz="1600" dirty="0">
                <a:latin typeface="SAS Monospace" panose="020B0609020202020204" pitchFamily="49" charset="0"/>
              </a:rPr>
              <a:t>    2           62.56         83.06       52.68     1.33     8605    milk ==&gt; cereal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   2           63.43         61.73       12.86     0.97     2100    meat ==&gt; milk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   2           63.43         61.28       38.32     0.97     6260    bread ==&gt; milk</a:t>
            </a:r>
          </a:p>
          <a:p>
            <a:r>
              <a:rPr lang="fr-FR" sz="1600" dirty="0">
                <a:latin typeface="SAS Monospace" panose="020B0609020202020204" pitchFamily="49" charset="0"/>
              </a:rPr>
              <a:t>    2           63.43         60.77       12.81     0.96     2093    </a:t>
            </a:r>
            <a:r>
              <a:rPr lang="fr-FR" sz="1600" dirty="0" err="1">
                <a:latin typeface="SAS Monospace" panose="020B0609020202020204" pitchFamily="49" charset="0"/>
              </a:rPr>
              <a:t>soup</a:t>
            </a:r>
            <a:r>
              <a:rPr lang="fr-FR" sz="1600" dirty="0">
                <a:latin typeface="SAS Monospace" panose="020B0609020202020204" pitchFamily="49" charset="0"/>
              </a:rPr>
              <a:t> ==&gt; </a:t>
            </a:r>
            <a:r>
              <a:rPr lang="fr-FR" sz="1600" dirty="0" err="1">
                <a:latin typeface="SAS Monospace" panose="020B0609020202020204" pitchFamily="49" charset="0"/>
              </a:rPr>
              <a:t>milk</a:t>
            </a:r>
            <a:endParaRPr lang="fr-FR" sz="1600" dirty="0">
              <a:latin typeface="SAS Monospace" panose="020B0609020202020204" pitchFamily="49" charset="0"/>
            </a:endParaRPr>
          </a:p>
          <a:p>
            <a:r>
              <a:rPr lang="en-US" sz="1600" dirty="0">
                <a:latin typeface="SAS Monospace" panose="020B0609020202020204" pitchFamily="49" charset="0"/>
              </a:rPr>
              <a:t>    2           62.54         60.42       38.32     0.97     6260    milk ==&gt; bread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   2           62.56         60.28       37.70     0.96     6158    bread ==&gt; cereal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   2           62.54         60.26       37.70     0.96     6158    cereal ==&gt; bread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   2           62.56         60.16       12.69     0.96     2072    soup ==&gt; cereal</a:t>
            </a:r>
          </a:p>
          <a:p>
            <a:r>
              <a:rPr lang="pt-BR" sz="1600" dirty="0">
                <a:latin typeface="SAS Monospace" panose="020B0609020202020204" pitchFamily="49" charset="0"/>
              </a:rPr>
              <a:t>    2           21.08         20.28       12.69     0.96     2072    cereal ==&gt; soup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   2           20.83         20.27       12.86     0.97     2100    milk ==&gt; meat</a:t>
            </a:r>
          </a:p>
          <a:p>
            <a:r>
              <a:rPr lang="fr-FR" sz="1600" dirty="0">
                <a:latin typeface="SAS Monospace" panose="020B0609020202020204" pitchFamily="49" charset="0"/>
              </a:rPr>
              <a:t>    2           21.08         20.20       12.81     0.96     2093    </a:t>
            </a:r>
            <a:r>
              <a:rPr lang="fr-FR" sz="1600" dirty="0" err="1">
                <a:latin typeface="SAS Monospace" panose="020B0609020202020204" pitchFamily="49" charset="0"/>
              </a:rPr>
              <a:t>milk</a:t>
            </a:r>
            <a:r>
              <a:rPr lang="fr-FR" sz="1600" dirty="0">
                <a:latin typeface="SAS Monospace" panose="020B0609020202020204" pitchFamily="49" charset="0"/>
              </a:rPr>
              <a:t> ==&gt; </a:t>
            </a:r>
            <a:r>
              <a:rPr lang="fr-FR" sz="1600" dirty="0" err="1">
                <a:latin typeface="SAS Monospace" panose="020B0609020202020204" pitchFamily="49" charset="0"/>
              </a:rPr>
              <a:t>soup</a:t>
            </a:r>
            <a:endParaRPr lang="en-US" sz="1600" dirty="0">
              <a:latin typeface="SAS Monospace" panose="020B060902020202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4" t="15061" r="52043" b="66166"/>
          <a:stretch/>
        </p:blipFill>
        <p:spPr>
          <a:xfrm>
            <a:off x="3296948" y="1822737"/>
            <a:ext cx="3258207" cy="9459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96588" y="1822737"/>
            <a:ext cx="4314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Sort Criterion:   Confidence</a:t>
            </a:r>
          </a:p>
          <a:p>
            <a:r>
              <a:rPr lang="en-US" dirty="0">
                <a:solidFill>
                  <a:srgbClr val="FF0000"/>
                </a:solidFill>
              </a:rPr>
              <a:t>Maximum Items: 2</a:t>
            </a:r>
          </a:p>
          <a:p>
            <a:r>
              <a:rPr lang="en-US" dirty="0">
                <a:solidFill>
                  <a:srgbClr val="FF0000"/>
                </a:solidFill>
              </a:rPr>
              <a:t>Minimum (single item) Support: 20%</a:t>
            </a:r>
          </a:p>
        </p:txBody>
      </p:sp>
    </p:spTree>
    <p:extLst>
      <p:ext uri="{BB962C8B-B14F-4D97-AF65-F5344CB8AC3E}">
        <p14:creationId xmlns:p14="http://schemas.microsoft.com/office/powerpoint/2010/main" val="3786812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1856" y="371130"/>
            <a:ext cx="5284816" cy="906952"/>
          </a:xfrm>
        </p:spPr>
        <p:txBody>
          <a:bodyPr/>
          <a:lstStyle/>
          <a:p>
            <a:pPr eaLnBrk="1" hangingPunct="1"/>
            <a:r>
              <a:rPr lang="en-US" dirty="0"/>
              <a:t>Some Actual Data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1520" y="1920242"/>
            <a:ext cx="6461760" cy="5613288"/>
          </a:xfrm>
        </p:spPr>
        <p:txBody>
          <a:bodyPr/>
          <a:lstStyle/>
          <a:p>
            <a:pPr eaLnBrk="1" hangingPunct="1"/>
            <a:r>
              <a:rPr lang="en-US" sz="4000" dirty="0"/>
              <a:t>Framingham Heart Study</a:t>
            </a:r>
          </a:p>
          <a:p>
            <a:pPr eaLnBrk="1" hangingPunct="1"/>
            <a:r>
              <a:rPr lang="en-US" sz="4000" dirty="0"/>
              <a:t>First Stage Coronary Heart Disease </a:t>
            </a:r>
          </a:p>
          <a:p>
            <a:pPr lvl="1" eaLnBrk="1" hangingPunct="1"/>
            <a:r>
              <a:rPr lang="en-US" sz="3400" dirty="0"/>
              <a:t>P{CHD} = Function of:</a:t>
            </a:r>
          </a:p>
          <a:p>
            <a:pPr lvl="2" eaLnBrk="1" hangingPunct="1"/>
            <a:r>
              <a:rPr lang="en-US" dirty="0"/>
              <a:t>Age  - no drug yet! 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</a:t>
            </a:r>
            <a:r>
              <a:rPr lang="en-US" dirty="0"/>
              <a:t> </a:t>
            </a:r>
          </a:p>
          <a:p>
            <a:pPr lvl="2" eaLnBrk="1" hangingPunct="1"/>
            <a:r>
              <a:rPr lang="en-US" dirty="0"/>
              <a:t>Cholesterol</a:t>
            </a:r>
          </a:p>
          <a:p>
            <a:pPr lvl="2" eaLnBrk="1" hangingPunct="1"/>
            <a:r>
              <a:rPr lang="en-US" dirty="0"/>
              <a:t>Systolic BP</a:t>
            </a:r>
          </a:p>
          <a:p>
            <a:pPr lvl="2" eaLnBrk="1" hangingPunct="1"/>
            <a:r>
              <a:rPr lang="en-US" dirty="0"/>
              <a:t>Smoking</a:t>
            </a:r>
          </a:p>
          <a:p>
            <a:pPr lvl="2" eaLnBrk="1" hangingPunct="1"/>
            <a:endParaRPr 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40" y="3765666"/>
            <a:ext cx="3169920" cy="190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1269" name="Rectangle 8"/>
          <p:cNvSpPr>
            <a:spLocks noChangeArrowheads="1"/>
          </p:cNvSpPr>
          <p:nvPr/>
        </p:nvSpPr>
        <p:spPr bwMode="auto">
          <a:xfrm>
            <a:off x="7680960" y="2194560"/>
            <a:ext cx="1828800" cy="12801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575" tIns="65288" rIns="130575" bIns="65288" anchor="ctr"/>
          <a:lstStyle/>
          <a:p>
            <a:pPr algn="ctr"/>
            <a:r>
              <a:rPr lang="en-US"/>
              <a:t>Import</a:t>
            </a:r>
          </a:p>
        </p:txBody>
      </p:sp>
      <p:sp>
        <p:nvSpPr>
          <p:cNvPr id="11270" name="Rectangle 10"/>
          <p:cNvSpPr>
            <a:spLocks noChangeArrowheads="1"/>
          </p:cNvSpPr>
          <p:nvPr/>
        </p:nvSpPr>
        <p:spPr bwMode="auto">
          <a:xfrm>
            <a:off x="11216640" y="2194560"/>
            <a:ext cx="1828800" cy="11887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575" tIns="65288" rIns="130575" bIns="65288" anchor="ctr"/>
          <a:lstStyle/>
          <a:p>
            <a:endParaRPr lang="en-US"/>
          </a:p>
        </p:txBody>
      </p:sp>
      <p:sp>
        <p:nvSpPr>
          <p:cNvPr id="11271" name="Line 11"/>
          <p:cNvSpPr>
            <a:spLocks noChangeShapeType="1"/>
          </p:cNvSpPr>
          <p:nvPr/>
        </p:nvSpPr>
        <p:spPr bwMode="auto">
          <a:xfrm>
            <a:off x="12070080" y="2377440"/>
            <a:ext cx="0" cy="1828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endParaRPr lang="en-US"/>
          </a:p>
        </p:txBody>
      </p:sp>
      <p:sp>
        <p:nvSpPr>
          <p:cNvPr id="11272" name="Line 12"/>
          <p:cNvSpPr>
            <a:spLocks noChangeShapeType="1"/>
          </p:cNvSpPr>
          <p:nvPr/>
        </p:nvSpPr>
        <p:spPr bwMode="auto">
          <a:xfrm>
            <a:off x="11826240" y="256032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endParaRPr lang="en-US"/>
          </a:p>
        </p:txBody>
      </p:sp>
      <p:sp>
        <p:nvSpPr>
          <p:cNvPr id="11273" name="Line 13"/>
          <p:cNvSpPr>
            <a:spLocks noChangeShapeType="1"/>
          </p:cNvSpPr>
          <p:nvPr/>
        </p:nvSpPr>
        <p:spPr bwMode="auto">
          <a:xfrm>
            <a:off x="11826240" y="2560320"/>
            <a:ext cx="0" cy="3657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endParaRPr lang="en-US"/>
          </a:p>
        </p:txBody>
      </p:sp>
      <p:sp>
        <p:nvSpPr>
          <p:cNvPr id="11274" name="Line 14"/>
          <p:cNvSpPr>
            <a:spLocks noChangeShapeType="1"/>
          </p:cNvSpPr>
          <p:nvPr/>
        </p:nvSpPr>
        <p:spPr bwMode="auto">
          <a:xfrm>
            <a:off x="12435840" y="2560320"/>
            <a:ext cx="0" cy="3657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endParaRPr lang="en-US"/>
          </a:p>
        </p:txBody>
      </p:sp>
      <p:sp>
        <p:nvSpPr>
          <p:cNvPr id="11275" name="Line 15"/>
          <p:cNvSpPr>
            <a:spLocks noChangeShapeType="1"/>
          </p:cNvSpPr>
          <p:nvPr/>
        </p:nvSpPr>
        <p:spPr bwMode="auto">
          <a:xfrm>
            <a:off x="12313920" y="2926080"/>
            <a:ext cx="365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endParaRPr lang="en-US"/>
          </a:p>
        </p:txBody>
      </p:sp>
      <p:sp>
        <p:nvSpPr>
          <p:cNvPr id="11276" name="Line 16"/>
          <p:cNvSpPr>
            <a:spLocks noChangeShapeType="1"/>
          </p:cNvSpPr>
          <p:nvPr/>
        </p:nvSpPr>
        <p:spPr bwMode="auto">
          <a:xfrm>
            <a:off x="11704320" y="2926080"/>
            <a:ext cx="365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endParaRPr lang="en-US"/>
          </a:p>
        </p:txBody>
      </p:sp>
      <p:sp>
        <p:nvSpPr>
          <p:cNvPr id="11277" name="Line 17"/>
          <p:cNvSpPr>
            <a:spLocks noChangeShapeType="1"/>
          </p:cNvSpPr>
          <p:nvPr/>
        </p:nvSpPr>
        <p:spPr bwMode="auto">
          <a:xfrm>
            <a:off x="11704320" y="2926080"/>
            <a:ext cx="0" cy="1828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endParaRPr lang="en-US"/>
          </a:p>
        </p:txBody>
      </p:sp>
      <p:sp>
        <p:nvSpPr>
          <p:cNvPr id="11278" name="Line 18"/>
          <p:cNvSpPr>
            <a:spLocks noChangeShapeType="1"/>
          </p:cNvSpPr>
          <p:nvPr/>
        </p:nvSpPr>
        <p:spPr bwMode="auto">
          <a:xfrm>
            <a:off x="12070080" y="2926080"/>
            <a:ext cx="0" cy="1828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endParaRPr lang="en-US"/>
          </a:p>
        </p:txBody>
      </p:sp>
      <p:sp>
        <p:nvSpPr>
          <p:cNvPr id="11279" name="Line 19"/>
          <p:cNvSpPr>
            <a:spLocks noChangeShapeType="1"/>
          </p:cNvSpPr>
          <p:nvPr/>
        </p:nvSpPr>
        <p:spPr bwMode="auto">
          <a:xfrm>
            <a:off x="12313920" y="2926080"/>
            <a:ext cx="0" cy="1828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endParaRPr lang="en-US"/>
          </a:p>
        </p:txBody>
      </p:sp>
      <p:sp>
        <p:nvSpPr>
          <p:cNvPr id="11280" name="Line 20"/>
          <p:cNvSpPr>
            <a:spLocks noChangeShapeType="1"/>
          </p:cNvSpPr>
          <p:nvPr/>
        </p:nvSpPr>
        <p:spPr bwMode="auto">
          <a:xfrm>
            <a:off x="12679680" y="2926080"/>
            <a:ext cx="0" cy="1828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endParaRPr lang="en-US"/>
          </a:p>
        </p:txBody>
      </p:sp>
      <p:sp>
        <p:nvSpPr>
          <p:cNvPr id="11281" name="Line 21"/>
          <p:cNvSpPr>
            <a:spLocks noChangeShapeType="1"/>
          </p:cNvSpPr>
          <p:nvPr/>
        </p:nvSpPr>
        <p:spPr bwMode="auto">
          <a:xfrm>
            <a:off x="9509760" y="2834640"/>
            <a:ext cx="170688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75" tIns="65288" rIns="130575" bIns="6528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6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007" y="1313988"/>
            <a:ext cx="3382657" cy="163121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               Link Graph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r>
              <a:rPr lang="en-US" dirty="0">
                <a:solidFill>
                  <a:srgbClr val="FF0000"/>
                </a:solidFill>
              </a:rPr>
              <a:t>Sort Criterion:   Confidence</a:t>
            </a:r>
          </a:p>
          <a:p>
            <a:r>
              <a:rPr lang="en-US" dirty="0">
                <a:solidFill>
                  <a:srgbClr val="FF0000"/>
                </a:solidFill>
              </a:rPr>
              <a:t>Maximum Items: 3</a:t>
            </a:r>
          </a:p>
          <a:p>
            <a:r>
              <a:rPr lang="en-US" dirty="0">
                <a:solidFill>
                  <a:schemeClr val="tx1"/>
                </a:solidFill>
              </a:rPr>
              <a:t>e.g. milk &amp; </a:t>
            </a:r>
            <a:r>
              <a:rPr lang="en-US" dirty="0" err="1">
                <a:solidFill>
                  <a:schemeClr val="tx1"/>
                </a:solidFill>
              </a:rPr>
              <a:t>cereal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bread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Minimum Support: 5%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323" y="161535"/>
            <a:ext cx="8634257" cy="804888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>
            <a:off x="3557664" y="5921115"/>
            <a:ext cx="4222231" cy="196371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1484026" y="5726243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Slider bar at 62%</a:t>
            </a:r>
          </a:p>
        </p:txBody>
      </p:sp>
    </p:spTree>
    <p:extLst>
      <p:ext uri="{BB962C8B-B14F-4D97-AF65-F5344CB8AC3E}">
        <p14:creationId xmlns:p14="http://schemas.microsoft.com/office/powerpoint/2010/main" val="2063934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488" y="258763"/>
            <a:ext cx="899477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Support Vector Machines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Find a point X</a:t>
            </a:r>
            <a:r>
              <a:rPr lang="en-US" sz="2800" baseline="-25000" dirty="0"/>
              <a:t>0</a:t>
            </a:r>
            <a:r>
              <a:rPr lang="en-US" sz="2800" dirty="0"/>
              <a:t> that “optimally” separates red from blue.</a:t>
            </a:r>
          </a:p>
          <a:p>
            <a:pPr algn="ctr"/>
            <a:r>
              <a:rPr lang="en-US" sz="2800" dirty="0"/>
              <a:t>Optimally separate events from non-events.</a:t>
            </a:r>
          </a:p>
          <a:p>
            <a:pPr algn="ctr"/>
            <a:r>
              <a:rPr lang="en-US" sz="2800" dirty="0"/>
              <a:t>Maximize the “</a:t>
            </a:r>
            <a:r>
              <a:rPr lang="en-US" sz="2800" dirty="0">
                <a:solidFill>
                  <a:srgbClr val="00B050"/>
                </a:solidFill>
              </a:rPr>
              <a:t>margin</a:t>
            </a:r>
            <a:r>
              <a:rPr lang="en-US" sz="2800" dirty="0"/>
              <a:t>” &amp; take midpoint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100" y="3200081"/>
            <a:ext cx="6096851" cy="457263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6629400" y="4800600"/>
            <a:ext cx="0" cy="965200"/>
          </a:xfrm>
          <a:prstGeom prst="line">
            <a:avLst/>
          </a:prstGeom>
          <a:ln>
            <a:solidFill>
              <a:srgbClr val="3696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311900" y="4813300"/>
            <a:ext cx="0" cy="952500"/>
          </a:xfrm>
          <a:prstGeom prst="line">
            <a:avLst/>
          </a:prstGeom>
          <a:ln>
            <a:solidFill>
              <a:srgbClr val="3696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629400" y="5041900"/>
            <a:ext cx="469900" cy="0"/>
          </a:xfrm>
          <a:prstGeom prst="straightConnector1">
            <a:avLst/>
          </a:prstGeom>
          <a:ln>
            <a:solidFill>
              <a:srgbClr val="408F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969000" y="5041900"/>
            <a:ext cx="342900" cy="6350"/>
          </a:xfrm>
          <a:prstGeom prst="straightConnector1">
            <a:avLst/>
          </a:prstGeom>
          <a:ln>
            <a:solidFill>
              <a:srgbClr val="408F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10585" y="4841845"/>
            <a:ext cx="114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>
                <a:solidFill>
                  <a:srgbClr val="00B050"/>
                </a:solidFill>
              </a:rPr>
              <a:t>margin</a:t>
            </a:r>
            <a:r>
              <a:rPr lang="en-US" dirty="0"/>
              <a:t>”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502400" y="2400300"/>
            <a:ext cx="1879600" cy="293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814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5288" y="258763"/>
            <a:ext cx="839518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Support Vector Machines</a:t>
            </a:r>
          </a:p>
          <a:p>
            <a:pPr algn="ctr"/>
            <a:r>
              <a:rPr lang="en-US" sz="2800" dirty="0"/>
              <a:t>Let Z=1 for events, Z = -1 for non-events</a:t>
            </a:r>
          </a:p>
          <a:p>
            <a:pPr algn="ctr"/>
            <a:r>
              <a:rPr lang="en-US" sz="2800" dirty="0"/>
              <a:t>Minimize </a:t>
            </a:r>
            <a:r>
              <a:rPr lang="en-US" sz="2800" dirty="0">
                <a:solidFill>
                  <a:srgbClr val="FF0000"/>
                </a:solidFill>
              </a:rPr>
              <a:t>slope </a:t>
            </a:r>
            <a:r>
              <a:rPr lang="en-US" sz="2800" dirty="0"/>
              <a:t>of line </a:t>
            </a:r>
            <a:r>
              <a:rPr lang="en-US" sz="2800" dirty="0">
                <a:solidFill>
                  <a:srgbClr val="FF0000"/>
                </a:solidFill>
              </a:rPr>
              <a:t>subject to</a:t>
            </a:r>
            <a:r>
              <a:rPr lang="en-US" sz="2800" dirty="0"/>
              <a:t> YZ&gt;=1 </a:t>
            </a:r>
            <a:r>
              <a:rPr lang="en-US" sz="2800" u="sng" dirty="0"/>
              <a:t>everywhere</a:t>
            </a:r>
          </a:p>
          <a:p>
            <a:pPr algn="ctr"/>
            <a:r>
              <a:rPr lang="en-US" sz="2800" dirty="0"/>
              <a:t>Y= -16.38 + 32.73 X so X</a:t>
            </a:r>
            <a:r>
              <a:rPr lang="en-US" sz="2800" baseline="-25000" dirty="0"/>
              <a:t>0</a:t>
            </a:r>
            <a:r>
              <a:rPr lang="en-US" sz="2800" dirty="0"/>
              <a:t>=16.38/32.73=0.50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74" y="2463481"/>
            <a:ext cx="6096851" cy="457263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432876" y="3670300"/>
            <a:ext cx="0" cy="469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432876" y="3905250"/>
            <a:ext cx="3743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216900" y="3905250"/>
            <a:ext cx="7747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26569" y="3432314"/>
            <a:ext cx="1295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Y&gt;=1 and</a:t>
            </a:r>
          </a:p>
          <a:p>
            <a:r>
              <a:rPr lang="en-US" dirty="0">
                <a:solidFill>
                  <a:srgbClr val="FF0000"/>
                </a:solidFill>
              </a:rPr>
              <a:t>Z = 1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6159500" y="5118100"/>
            <a:ext cx="12700" cy="927100"/>
          </a:xfrm>
          <a:prstGeom prst="line">
            <a:avLst/>
          </a:prstGeom>
          <a:ln>
            <a:solidFill>
              <a:srgbClr val="5F2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695700" y="5067300"/>
            <a:ext cx="12700" cy="927100"/>
          </a:xfrm>
          <a:prstGeom prst="line">
            <a:avLst/>
          </a:prstGeom>
          <a:ln>
            <a:solidFill>
              <a:srgbClr val="5F2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708400" y="5581650"/>
            <a:ext cx="546100" cy="0"/>
          </a:xfrm>
          <a:prstGeom prst="straightConnector1">
            <a:avLst/>
          </a:prstGeom>
          <a:ln>
            <a:solidFill>
              <a:srgbClr val="5F2D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613400" y="5581650"/>
            <a:ext cx="558800" cy="0"/>
          </a:xfrm>
          <a:prstGeom prst="straightConnector1">
            <a:avLst/>
          </a:prstGeom>
          <a:ln>
            <a:solidFill>
              <a:srgbClr val="5F2D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384969" y="5159514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F2DD9"/>
                </a:solidFill>
              </a:rPr>
              <a:t>Y&lt;= - 1 and</a:t>
            </a:r>
          </a:p>
          <a:p>
            <a:r>
              <a:rPr lang="en-US" dirty="0">
                <a:solidFill>
                  <a:srgbClr val="5F2DD9"/>
                </a:solidFill>
              </a:rPr>
              <a:t>Z =  - 1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254500" y="2074645"/>
            <a:ext cx="2413000" cy="1357669"/>
          </a:xfrm>
          <a:prstGeom prst="straightConnector1">
            <a:avLst/>
          </a:prstGeom>
          <a:ln w="19050">
            <a:solidFill>
              <a:srgbClr val="CC33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4" idx="2"/>
          </p:cNvCxnSpPr>
          <p:nvPr/>
        </p:nvCxnSpPr>
        <p:spPr>
          <a:xfrm>
            <a:off x="3981450" y="2074645"/>
            <a:ext cx="2451430" cy="0"/>
          </a:xfrm>
          <a:prstGeom prst="line">
            <a:avLst/>
          </a:prstGeom>
          <a:ln w="28575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2328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69076" y="387941"/>
            <a:ext cx="72907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What about higher dimensions?  Separator is a line (not point).</a:t>
            </a:r>
          </a:p>
          <a:p>
            <a:pPr algn="ctr"/>
            <a:r>
              <a:rPr lang="en-US" dirty="0"/>
              <a:t>Data completely separated by many lines</a:t>
            </a:r>
          </a:p>
          <a:p>
            <a:pPr algn="ctr"/>
            <a:r>
              <a:rPr lang="en-US" dirty="0"/>
              <a:t>Which line maximizes margin?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85" y="2027264"/>
            <a:ext cx="609685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84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69076" y="387941"/>
            <a:ext cx="72907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What about higher dimensions?  Separator is a line (not point).</a:t>
            </a:r>
          </a:p>
          <a:p>
            <a:pPr algn="ctr"/>
            <a:r>
              <a:rPr lang="en-US" dirty="0"/>
              <a:t>Data completely separated by many lines</a:t>
            </a:r>
          </a:p>
          <a:p>
            <a:pPr algn="ctr"/>
            <a:r>
              <a:rPr lang="en-US" dirty="0"/>
              <a:t>Which line maximizes margin?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85" y="2027264"/>
            <a:ext cx="6096851" cy="457263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5158409" y="3643605"/>
            <a:ext cx="5104482" cy="2319873"/>
          </a:xfrm>
          <a:prstGeom prst="line">
            <a:avLst/>
          </a:prstGeom>
          <a:ln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046843" y="3319670"/>
            <a:ext cx="3216048" cy="2643808"/>
          </a:xfrm>
          <a:prstGeom prst="line">
            <a:avLst/>
          </a:prstGeom>
          <a:ln>
            <a:solidFill>
              <a:srgbClr val="3696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942017" y="4313583"/>
            <a:ext cx="5185958" cy="1560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0585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998" y="199098"/>
            <a:ext cx="36792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 a Z dimension (Z=</a:t>
            </a:r>
            <a:r>
              <a:rPr lang="en-US" dirty="0">
                <a:solidFill>
                  <a:srgbClr val="FF0000"/>
                </a:solidFill>
              </a:rPr>
              <a:t>-1 </a:t>
            </a:r>
            <a:r>
              <a:rPr lang="en-US" dirty="0"/>
              <a:t>or </a:t>
            </a:r>
            <a:r>
              <a:rPr lang="en-US" dirty="0">
                <a:solidFill>
                  <a:srgbClr val="00B0F0"/>
                </a:solidFill>
              </a:rPr>
              <a:t>1</a:t>
            </a:r>
            <a:r>
              <a:rPr lang="en-US" dirty="0"/>
              <a:t>).</a:t>
            </a:r>
          </a:p>
          <a:p>
            <a:pPr algn="ctr"/>
            <a:r>
              <a:rPr lang="en-US" dirty="0"/>
              <a:t>Which line maximizes margin?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02" y="1141549"/>
            <a:ext cx="8305800" cy="65627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5305475" y="5840603"/>
            <a:ext cx="3947856" cy="1271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7144214" y="5486399"/>
            <a:ext cx="1661857" cy="1470370"/>
          </a:xfrm>
          <a:prstGeom prst="line">
            <a:avLst/>
          </a:prstGeom>
          <a:ln>
            <a:solidFill>
              <a:srgbClr val="3696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913784" y="5605669"/>
            <a:ext cx="3071191" cy="1464444"/>
          </a:xfrm>
          <a:prstGeom prst="line">
            <a:avLst/>
          </a:prstGeom>
          <a:ln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868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04295" y="179181"/>
            <a:ext cx="3862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 a Z dimension (Z=</a:t>
            </a:r>
            <a:r>
              <a:rPr lang="en-US" dirty="0">
                <a:solidFill>
                  <a:srgbClr val="FF0000"/>
                </a:solidFill>
              </a:rPr>
              <a:t>-1 </a:t>
            </a:r>
            <a:r>
              <a:rPr lang="en-US" dirty="0"/>
              <a:t>or </a:t>
            </a:r>
            <a:r>
              <a:rPr lang="en-US" dirty="0">
                <a:solidFill>
                  <a:srgbClr val="00B0F0"/>
                </a:solidFill>
              </a:rPr>
              <a:t>1</a:t>
            </a:r>
            <a:r>
              <a:rPr lang="en-US" dirty="0"/>
              <a:t>).</a:t>
            </a:r>
          </a:p>
          <a:p>
            <a:pPr algn="ctr"/>
            <a:r>
              <a:rPr lang="en-US" dirty="0"/>
              <a:t>Plane: Y = -1 + 0.25*X1-0.20*X2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97" y="1135249"/>
            <a:ext cx="8305800" cy="65627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6450496" y="5658111"/>
            <a:ext cx="2581731" cy="139867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072353" y="5337313"/>
            <a:ext cx="3674083" cy="180892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042992" y="5160880"/>
            <a:ext cx="4253947" cy="2537094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179255" y="2930681"/>
            <a:ext cx="2062604" cy="52659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339133" y="3689133"/>
            <a:ext cx="4340553" cy="218158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8619669" y="1271373"/>
            <a:ext cx="2196072" cy="49979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4164496" y="1271373"/>
            <a:ext cx="4455174" cy="165930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10237305" y="6269325"/>
            <a:ext cx="539823" cy="3145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</p:cNvCxnSpPr>
          <p:nvPr/>
        </p:nvCxnSpPr>
        <p:spPr>
          <a:xfrm flipH="1">
            <a:off x="4647501" y="2170462"/>
            <a:ext cx="4315110" cy="178914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8686875" y="5924659"/>
            <a:ext cx="706398" cy="4562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7536078" y="6739386"/>
            <a:ext cx="2386999" cy="14282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20197030">
            <a:off x="9014793" y="1687424"/>
            <a:ext cx="1345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Y=</a:t>
            </a:r>
            <a:r>
              <a:rPr lang="en-US" dirty="0">
                <a:solidFill>
                  <a:srgbClr val="0070C0"/>
                </a:solidFill>
              </a:rPr>
              <a:t>Z=1</a:t>
            </a:r>
          </a:p>
        </p:txBody>
      </p:sp>
      <p:sp>
        <p:nvSpPr>
          <p:cNvPr id="16" name="TextBox 15"/>
          <p:cNvSpPr txBox="1"/>
          <p:nvPr/>
        </p:nvSpPr>
        <p:spPr>
          <a:xfrm rot="19982942">
            <a:off x="10210802" y="4642652"/>
            <a:ext cx="1361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Y=</a:t>
            </a:r>
            <a:r>
              <a:rPr lang="en-US" dirty="0">
                <a:solidFill>
                  <a:srgbClr val="FF0000"/>
                </a:solidFill>
              </a:rPr>
              <a:t>Z=1</a:t>
            </a:r>
          </a:p>
        </p:txBody>
      </p:sp>
      <p:sp>
        <p:nvSpPr>
          <p:cNvPr id="17" name="TextBox 16"/>
          <p:cNvSpPr txBox="1"/>
          <p:nvPr/>
        </p:nvSpPr>
        <p:spPr>
          <a:xfrm rot="19999668">
            <a:off x="9611141" y="3282894"/>
            <a:ext cx="103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Y</a:t>
            </a:r>
            <a:r>
              <a:rPr lang="en-US" dirty="0">
                <a:solidFill>
                  <a:srgbClr val="00B050"/>
                </a:solidFill>
              </a:rPr>
              <a:t>=0</a:t>
            </a:r>
          </a:p>
        </p:txBody>
      </p:sp>
      <p:sp>
        <p:nvSpPr>
          <p:cNvPr id="4" name="Oval 3"/>
          <p:cNvSpPr/>
          <p:nvPr/>
        </p:nvSpPr>
        <p:spPr>
          <a:xfrm>
            <a:off x="4843753" y="3775105"/>
            <a:ext cx="228600" cy="10933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F0"/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8554353" y="2247799"/>
            <a:ext cx="228600" cy="10933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F0"/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8458275" y="6117425"/>
            <a:ext cx="228600" cy="10933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F0"/>
                </a:solidFill>
              </a:ln>
              <a:solidFill>
                <a:srgbClr val="00B0F0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7758280" y="6484558"/>
            <a:ext cx="773604" cy="5059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615D8E-ECFE-DF72-F1D8-12825EA6F954}"/>
              </a:ext>
            </a:extLst>
          </p:cNvPr>
          <p:cNvCxnSpPr/>
          <p:nvPr/>
        </p:nvCxnSpPr>
        <p:spPr>
          <a:xfrm>
            <a:off x="9393273" y="5666500"/>
            <a:ext cx="0" cy="2665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CB0E89-00E7-362D-3536-08F7C46E1E8F}"/>
              </a:ext>
            </a:extLst>
          </p:cNvPr>
          <p:cNvCxnSpPr/>
          <p:nvPr/>
        </p:nvCxnSpPr>
        <p:spPr>
          <a:xfrm>
            <a:off x="7792372" y="6657800"/>
            <a:ext cx="0" cy="2665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C58AE6-98E2-B683-497F-B2F11E81E98A}"/>
              </a:ext>
            </a:extLst>
          </p:cNvPr>
          <p:cNvCxnSpPr>
            <a:cxnSpLocks/>
          </p:cNvCxnSpPr>
          <p:nvPr/>
        </p:nvCxnSpPr>
        <p:spPr>
          <a:xfrm>
            <a:off x="9012945" y="4064466"/>
            <a:ext cx="0" cy="15517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05528B-3A31-1BD8-6910-E0A4E3F44159}"/>
              </a:ext>
            </a:extLst>
          </p:cNvPr>
          <p:cNvCxnSpPr>
            <a:cxnSpLocks/>
          </p:cNvCxnSpPr>
          <p:nvPr/>
        </p:nvCxnSpPr>
        <p:spPr>
          <a:xfrm>
            <a:off x="6501918" y="5329476"/>
            <a:ext cx="0" cy="16708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Down 25">
            <a:extLst>
              <a:ext uri="{FF2B5EF4-FFF2-40B4-BE49-F238E27FC236}">
                <a16:creationId xmlns:a16="http://schemas.microsoft.com/office/drawing/2014/main" id="{3B04717B-5CDC-4F35-6363-54E3437EB146}"/>
              </a:ext>
            </a:extLst>
          </p:cNvPr>
          <p:cNvSpPr/>
          <p:nvPr/>
        </p:nvSpPr>
        <p:spPr>
          <a:xfrm>
            <a:off x="5814392" y="2046916"/>
            <a:ext cx="228600" cy="1667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02ABDB9-AA8D-30CD-7DC5-0BE45BA14F3A}"/>
              </a:ext>
            </a:extLst>
          </p:cNvPr>
          <p:cNvSpPr/>
          <p:nvPr/>
        </p:nvSpPr>
        <p:spPr>
          <a:xfrm rot="10800000">
            <a:off x="9046122" y="7249588"/>
            <a:ext cx="228600" cy="1667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6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6" grpId="0"/>
      <p:bldP spid="16" grpId="1"/>
      <p:bldP spid="17" grpId="0"/>
      <p:bldP spid="17" grpId="1"/>
      <p:bldP spid="4" grpId="0" animBg="1"/>
      <p:bldP spid="19" grpId="0" animBg="1"/>
      <p:bldP spid="20" grpId="0" animBg="1"/>
      <p:bldP spid="26" grpId="0" animBg="1"/>
      <p:bldP spid="2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19229" y="387941"/>
            <a:ext cx="4990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|</a:t>
            </a:r>
            <a:r>
              <a:rPr lang="en-US" dirty="0"/>
              <a:t> = Maximum Margin Classifier (Z=</a:t>
            </a:r>
            <a:r>
              <a:rPr lang="en-US" dirty="0">
                <a:solidFill>
                  <a:srgbClr val="FF0000"/>
                </a:solidFill>
              </a:rPr>
              <a:t>-1 </a:t>
            </a:r>
            <a:r>
              <a:rPr lang="en-US" dirty="0"/>
              <a:t>or </a:t>
            </a:r>
            <a:r>
              <a:rPr lang="en-US" dirty="0">
                <a:solidFill>
                  <a:srgbClr val="00B0F0"/>
                </a:solidFill>
              </a:rPr>
              <a:t>1</a:t>
            </a:r>
            <a:r>
              <a:rPr lang="en-US" dirty="0"/>
              <a:t>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93" y="1141548"/>
            <a:ext cx="8305800" cy="65627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6430617" y="5645428"/>
            <a:ext cx="2629018" cy="142129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059017" y="5357191"/>
            <a:ext cx="3637725" cy="178904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8696742" y="5934599"/>
            <a:ext cx="676653" cy="436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785650" y="6500191"/>
            <a:ext cx="732185" cy="470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3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06" y="247027"/>
            <a:ext cx="7065568" cy="4255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567" y="3468757"/>
            <a:ext cx="6804959" cy="4098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48870" y="1192696"/>
            <a:ext cx="4880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Minimize slope subject to all  YZ&gt;1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Y = -1 + 0.25*X1 – 0.20* X2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659217" y="1664079"/>
            <a:ext cx="2176670" cy="333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7594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74" y="1828481"/>
            <a:ext cx="609685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18" y="1757117"/>
            <a:ext cx="1981200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48823" y="4475469"/>
            <a:ext cx="4125190" cy="923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575" tIns="65288" rIns="130575" bIns="65288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300" b="1" i="0" spc="0">
                <a:solidFill>
                  <a:srgbClr val="151A5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 b="1">
                <a:solidFill>
                  <a:srgbClr val="D69D3D"/>
                </a:solidFill>
                <a:latin typeface="Arial Narrow" pitchFamily="34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 b="1">
                <a:solidFill>
                  <a:srgbClr val="D69D3D"/>
                </a:solidFill>
                <a:latin typeface="Arial Narrow" pitchFamily="34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 b="1">
                <a:solidFill>
                  <a:srgbClr val="D69D3D"/>
                </a:solidFill>
                <a:latin typeface="Arial Narrow" pitchFamily="34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 b="1">
                <a:solidFill>
                  <a:srgbClr val="D69D3D"/>
                </a:solidFill>
                <a:latin typeface="Arial Narrow" pitchFamily="34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65288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>
                <a:solidFill>
                  <a:srgbClr val="292929"/>
                </a:solidFill>
                <a:latin typeface="Arial Narrow" pitchFamily="34" charset="0"/>
              </a:defRPr>
            </a:lvl6pPr>
            <a:lvl7pPr marL="1305765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>
                <a:solidFill>
                  <a:srgbClr val="292929"/>
                </a:solidFill>
                <a:latin typeface="Arial Narrow" pitchFamily="34" charset="0"/>
              </a:defRPr>
            </a:lvl7pPr>
            <a:lvl8pPr marL="1958648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>
                <a:solidFill>
                  <a:srgbClr val="292929"/>
                </a:solidFill>
                <a:latin typeface="Arial Narrow" pitchFamily="34" charset="0"/>
              </a:defRPr>
            </a:lvl8pPr>
            <a:lvl9pPr marL="2611531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5100">
                <a:solidFill>
                  <a:srgbClr val="292929"/>
                </a:solidFill>
                <a:latin typeface="Arial Narrow" pitchFamily="34" charset="0"/>
              </a:defRPr>
            </a:lvl9pPr>
          </a:lstStyle>
          <a:p>
            <a:r>
              <a:rPr lang="en-US" sz="3100" kern="0" dirty="0"/>
              <a:t>Example of a “tree” </a:t>
            </a:r>
            <a:r>
              <a:rPr lang="en-US" sz="3100" kern="0" dirty="0">
                <a:sym typeface="Wingdings" pitchFamily="2" charset="2"/>
              </a:rPr>
              <a:t></a:t>
            </a:r>
          </a:p>
          <a:p>
            <a:r>
              <a:rPr lang="en-US" sz="3100" kern="0" dirty="0">
                <a:sym typeface="Wingdings" pitchFamily="2" charset="2"/>
              </a:rPr>
              <a:t>Using Default Settings</a:t>
            </a:r>
            <a:endParaRPr lang="en-US" sz="3100" kern="0" dirty="0"/>
          </a:p>
        </p:txBody>
      </p:sp>
      <p:sp>
        <p:nvSpPr>
          <p:cNvPr id="7" name="TextBox 6"/>
          <p:cNvSpPr txBox="1"/>
          <p:nvPr/>
        </p:nvSpPr>
        <p:spPr>
          <a:xfrm>
            <a:off x="3182825" y="6439747"/>
            <a:ext cx="19367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No</a:t>
            </a:r>
            <a:r>
              <a:rPr lang="en-US" dirty="0"/>
              <a:t> first stage </a:t>
            </a:r>
          </a:p>
          <a:p>
            <a:r>
              <a:rPr lang="en-US" dirty="0"/>
              <a:t>Coronary Heart</a:t>
            </a:r>
          </a:p>
          <a:p>
            <a:r>
              <a:rPr lang="en-US" dirty="0"/>
              <a:t>Disease (n=33)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45778" b="7618"/>
          <a:stretch/>
        </p:blipFill>
        <p:spPr>
          <a:xfrm>
            <a:off x="6002594" y="1179918"/>
            <a:ext cx="7197212" cy="6275492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 bwMode="auto">
          <a:xfrm>
            <a:off x="6801092" y="6145619"/>
            <a:ext cx="1656521" cy="9144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5147183" y="6732892"/>
            <a:ext cx="1635575" cy="54440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1053555" y="7702826"/>
            <a:ext cx="11529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Narrowest possible 95% confidence interval is 0 &lt; </a:t>
            </a:r>
            <a:r>
              <a:rPr lang="en-US" sz="1400" dirty="0" err="1"/>
              <a:t>Pr</a:t>
            </a:r>
            <a:r>
              <a:rPr lang="en-US" sz="1400" dirty="0"/>
              <a:t>{0 out of 33} &lt; 0.0868  (for </a:t>
            </a:r>
            <a:r>
              <a:rPr lang="en-US" sz="1400" i="1" u="sng" dirty="0">
                <a:solidFill>
                  <a:srgbClr val="FF0000"/>
                </a:solidFill>
              </a:rPr>
              <a:t>random</a:t>
            </a:r>
            <a:r>
              <a:rPr lang="en-US" sz="1400" dirty="0"/>
              <a:t> sample of 33 with no events)</a:t>
            </a:r>
          </a:p>
        </p:txBody>
      </p:sp>
      <p:sp>
        <p:nvSpPr>
          <p:cNvPr id="6" name="Rectangle 5"/>
          <p:cNvSpPr/>
          <p:nvPr/>
        </p:nvSpPr>
        <p:spPr>
          <a:xfrm>
            <a:off x="10614978" y="1241457"/>
            <a:ext cx="1489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Overall</a:t>
            </a:r>
          </a:p>
          <a:p>
            <a:pPr lvl="0"/>
            <a:r>
              <a:rPr lang="en-US" dirty="0"/>
              <a:t>Rate </a:t>
            </a:r>
            <a:r>
              <a:rPr lang="en-US" dirty="0">
                <a:solidFill>
                  <a:srgbClr val="5F2DD9"/>
                </a:solidFill>
              </a:rPr>
              <a:t>8%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9998764" y="1679712"/>
            <a:ext cx="655983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1518563" y="3015694"/>
            <a:ext cx="71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F2DD9"/>
                </a:solidFill>
              </a:rPr>
              <a:t>13%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17855" y="6824919"/>
            <a:ext cx="71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F2DD9"/>
                </a:solidFill>
              </a:rPr>
              <a:t>14%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27592" y="5168340"/>
            <a:ext cx="71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F2DD9"/>
                </a:solidFill>
              </a:rPr>
              <a:t>3%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48790" y="5168340"/>
            <a:ext cx="71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F2DD9"/>
                </a:solidFill>
              </a:rPr>
              <a:t>9%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363727" y="5171654"/>
            <a:ext cx="71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5F2DD9"/>
                </a:solidFill>
              </a:rPr>
              <a:t>18%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57613" y="5168340"/>
            <a:ext cx="71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F2DD9"/>
                </a:solidFill>
              </a:rPr>
              <a:t>11%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95721" y="2974074"/>
            <a:ext cx="71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F2DD9"/>
                </a:solidFill>
              </a:rPr>
              <a:t>5%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86879" y="6827788"/>
            <a:ext cx="71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F2DD9"/>
                </a:solidFill>
              </a:rPr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135385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96918" y="750921"/>
            <a:ext cx="3515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Credit card payments versus </a:t>
            </a:r>
          </a:p>
          <a:p>
            <a:pPr algn="ctr"/>
            <a:r>
              <a:rPr lang="en-US" dirty="0"/>
              <a:t>debt to income ratio 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45" y="2654159"/>
            <a:ext cx="6096851" cy="45726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75869" y="2030278"/>
            <a:ext cx="5267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F2DD9"/>
                </a:solidFill>
              </a:rPr>
              <a:t>Pay off card        </a:t>
            </a:r>
            <a:r>
              <a:rPr lang="en-US" dirty="0">
                <a:solidFill>
                  <a:srgbClr val="FF0000"/>
                </a:solidFill>
              </a:rPr>
              <a:t>Pay interest only      </a:t>
            </a:r>
            <a:r>
              <a:rPr lang="en-US" dirty="0">
                <a:solidFill>
                  <a:srgbClr val="5F2DD9"/>
                </a:solidFill>
              </a:rPr>
              <a:t>default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8012624" y="2430388"/>
            <a:ext cx="201478" cy="2172610"/>
          </a:xfrm>
          <a:prstGeom prst="line">
            <a:avLst/>
          </a:prstGeom>
          <a:ln>
            <a:solidFill>
              <a:srgbClr val="5F2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014290" y="2430388"/>
            <a:ext cx="83215" cy="2188107"/>
          </a:xfrm>
          <a:prstGeom prst="line">
            <a:avLst/>
          </a:prstGeom>
          <a:ln>
            <a:solidFill>
              <a:srgbClr val="5F2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94888" y="2449226"/>
            <a:ext cx="360613" cy="2277757"/>
          </a:xfrm>
          <a:prstGeom prst="line">
            <a:avLst/>
          </a:prstGeom>
          <a:ln>
            <a:solidFill>
              <a:srgbClr val="5F2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3810130" y="2449226"/>
            <a:ext cx="17951" cy="2169269"/>
          </a:xfrm>
          <a:prstGeom prst="line">
            <a:avLst/>
          </a:prstGeom>
          <a:ln>
            <a:solidFill>
              <a:srgbClr val="5F2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526503" y="2449226"/>
            <a:ext cx="338333" cy="21537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955501" y="2430388"/>
            <a:ext cx="421548" cy="22165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88643" y="6746182"/>
            <a:ext cx="317747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X = debt to income ratio .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766698" y="4726984"/>
            <a:ext cx="37048" cy="581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94108" y="5389328"/>
            <a:ext cx="669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7.5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19481" y="4729071"/>
            <a:ext cx="71029" cy="6091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30790" y="5377554"/>
            <a:ext cx="669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4.5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8113363" y="4726983"/>
            <a:ext cx="203919" cy="850626"/>
          </a:xfrm>
          <a:prstGeom prst="straightConnector1">
            <a:avLst/>
          </a:prstGeom>
          <a:ln>
            <a:solidFill>
              <a:srgbClr val="5418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68383" y="5613099"/>
            <a:ext cx="34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F2DD9"/>
                </a:solidFill>
              </a:rPr>
              <a:t>8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5611580" y="4745821"/>
            <a:ext cx="343921" cy="805009"/>
          </a:xfrm>
          <a:prstGeom prst="straightConnector1">
            <a:avLst/>
          </a:prstGeom>
          <a:ln>
            <a:solidFill>
              <a:srgbClr val="5418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39803" y="5552557"/>
            <a:ext cx="34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F2DD9"/>
                </a:solidFill>
              </a:rPr>
              <a:t>4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6471465" y="4767502"/>
            <a:ext cx="40869" cy="1008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56289" y="5755061"/>
            <a:ext cx="34931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93859" y="5765499"/>
            <a:ext cx="34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7500685" y="4782116"/>
            <a:ext cx="40869" cy="1008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8366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15" y="461155"/>
            <a:ext cx="6158987" cy="527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75" y="2429440"/>
            <a:ext cx="6177087" cy="52887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81516" y="1348652"/>
            <a:ext cx="52992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plot Z against X1=X and X2 = X</a:t>
            </a:r>
            <a:r>
              <a:rPr lang="en-US" baseline="30000" dirty="0"/>
              <a:t>2</a:t>
            </a:r>
            <a:endParaRPr lang="en-US" dirty="0"/>
          </a:p>
          <a:p>
            <a:r>
              <a:rPr lang="en-US" dirty="0"/>
              <a:t>Move to “higher dimension” to get linear separation (plane) Y= (-67 + 24X</a:t>
            </a:r>
            <a:r>
              <a:rPr lang="en-US" baseline="-25000" dirty="0"/>
              <a:t>1</a:t>
            </a:r>
            <a:r>
              <a:rPr lang="en-US" dirty="0"/>
              <a:t> – 2X</a:t>
            </a:r>
            <a:r>
              <a:rPr lang="en-US" baseline="-25000" dirty="0"/>
              <a:t>2</a:t>
            </a:r>
            <a:r>
              <a:rPr lang="en-US" dirty="0"/>
              <a:t> )/3</a:t>
            </a:r>
          </a:p>
          <a:p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751308" y="3401878"/>
            <a:ext cx="3050159" cy="178997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64281" y="1688901"/>
            <a:ext cx="221723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baseline="-25000" dirty="0">
                <a:solidFill>
                  <a:srgbClr val="00B050"/>
                </a:solidFill>
              </a:rPr>
              <a:t>2</a:t>
            </a:r>
            <a:r>
              <a:rPr lang="en-US" dirty="0">
                <a:solidFill>
                  <a:srgbClr val="00B050"/>
                </a:solidFill>
              </a:rPr>
              <a:t>=-33.5+12X</a:t>
            </a:r>
            <a:r>
              <a:rPr lang="en-US" baseline="-25000" dirty="0">
                <a:solidFill>
                  <a:srgbClr val="00B050"/>
                </a:solidFill>
              </a:rPr>
              <a:t>1</a:t>
            </a:r>
          </a:p>
          <a:p>
            <a:r>
              <a:rPr lang="en-US" baseline="-25000" dirty="0">
                <a:solidFill>
                  <a:srgbClr val="00B050"/>
                </a:solidFill>
              </a:rPr>
              <a:t>(where Y=0)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0468" y="356763"/>
            <a:ext cx="365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Plane:</a:t>
            </a:r>
          </a:p>
          <a:p>
            <a:r>
              <a:rPr lang="en-US" dirty="0"/>
              <a:t>   Y= (-67 + 24X</a:t>
            </a:r>
            <a:r>
              <a:rPr lang="en-US" baseline="-25000" dirty="0"/>
              <a:t>1</a:t>
            </a:r>
            <a:r>
              <a:rPr lang="en-US" dirty="0"/>
              <a:t> – 2X</a:t>
            </a:r>
            <a:r>
              <a:rPr lang="en-US" baseline="-25000" dirty="0"/>
              <a:t>2</a:t>
            </a:r>
            <a:r>
              <a:rPr lang="en-US" dirty="0"/>
              <a:t> )/3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795550" y="584768"/>
            <a:ext cx="3015754" cy="186067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795551" y="2086361"/>
            <a:ext cx="2991173" cy="187529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751309" y="2445441"/>
            <a:ext cx="29499" cy="278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86725" y="633927"/>
            <a:ext cx="44242" cy="2767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553497" y="3213646"/>
            <a:ext cx="3506824" cy="20419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9252156" y="5486400"/>
            <a:ext cx="49160" cy="188779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7667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45726" y="76322"/>
            <a:ext cx="61274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Look into the floor</a:t>
            </a:r>
          </a:p>
          <a:p>
            <a:pPr algn="ctr"/>
            <a:r>
              <a:rPr lang="en-US" sz="1800" u="sng" dirty="0"/>
              <a:t>Plane</a:t>
            </a:r>
            <a:r>
              <a:rPr lang="en-US" sz="1800" dirty="0"/>
              <a:t> hits Z=-1 at X=</a:t>
            </a:r>
            <a:r>
              <a:rPr lang="en-US" sz="1800" dirty="0">
                <a:solidFill>
                  <a:schemeClr val="tx1"/>
                </a:solidFill>
              </a:rPr>
              <a:t>4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5F2DD9"/>
                </a:solidFill>
              </a:rPr>
              <a:t>8</a:t>
            </a:r>
            <a:r>
              <a:rPr lang="en-US" dirty="0"/>
              <a:t>, 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5F2DD9"/>
                </a:solidFill>
              </a:rPr>
              <a:t>b+4c= -1)</a:t>
            </a:r>
            <a:endParaRPr lang="en-US" sz="1400" dirty="0"/>
          </a:p>
          <a:p>
            <a:pPr algn="ctr"/>
            <a:r>
              <a:rPr lang="en-US" sz="1800" dirty="0"/>
              <a:t>Z=1 at X=5 and </a:t>
            </a:r>
            <a:r>
              <a:rPr lang="en-US" sz="1800" dirty="0">
                <a:solidFill>
                  <a:srgbClr val="FF0000"/>
                </a:solidFill>
              </a:rPr>
              <a:t>7</a:t>
            </a:r>
            <a:r>
              <a:rPr lang="en-US" dirty="0">
                <a:solidFill>
                  <a:srgbClr val="FF0000"/>
                </a:solidFill>
              </a:rPr>
              <a:t>               </a:t>
            </a:r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b+c</a:t>
            </a:r>
            <a:r>
              <a:rPr lang="en-US" sz="1400" dirty="0">
                <a:solidFill>
                  <a:srgbClr val="FF0000"/>
                </a:solidFill>
              </a:rPr>
              <a:t>=1)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sz="1400" dirty="0"/>
              <a:t>Corresponding quadratic:  f(X,X</a:t>
            </a:r>
            <a:r>
              <a:rPr lang="en-US" sz="1400" baseline="30000" dirty="0"/>
              <a:t>2</a:t>
            </a:r>
            <a:r>
              <a:rPr lang="en-US" sz="1400" dirty="0"/>
              <a:t>) =b+ c(X-6)</a:t>
            </a:r>
            <a:r>
              <a:rPr lang="en-US" sz="1400" baseline="30000" dirty="0"/>
              <a:t>2</a:t>
            </a:r>
            <a:r>
              <a:rPr lang="en-US" sz="1400" dirty="0"/>
              <a:t>   </a:t>
            </a:r>
            <a:r>
              <a:rPr lang="en-US" sz="1400" dirty="0">
                <a:solidFill>
                  <a:srgbClr val="5F2DD9"/>
                </a:solidFill>
              </a:rPr>
              <a:t>b+4c=1</a:t>
            </a:r>
            <a:r>
              <a:rPr lang="en-US" sz="1400" dirty="0"/>
              <a:t>, </a:t>
            </a:r>
            <a:r>
              <a:rPr lang="en-US" sz="1400" dirty="0" err="1">
                <a:solidFill>
                  <a:srgbClr val="FF0000"/>
                </a:solidFill>
              </a:rPr>
              <a:t>b+c</a:t>
            </a:r>
            <a:r>
              <a:rPr lang="en-US" sz="1400" dirty="0">
                <a:solidFill>
                  <a:srgbClr val="FF0000"/>
                </a:solidFill>
              </a:rPr>
              <a:t>=-1</a:t>
            </a:r>
            <a:r>
              <a:rPr lang="en-US" sz="1400" dirty="0"/>
              <a:t>,    c=-2/3, b=-5/3</a:t>
            </a:r>
          </a:p>
          <a:p>
            <a:pPr algn="ctr"/>
            <a:endParaRPr lang="en-US" sz="1400" dirty="0"/>
          </a:p>
          <a:p>
            <a:pPr algn="ctr"/>
            <a:r>
              <a:rPr lang="en-US" sz="1800" dirty="0"/>
              <a:t>f(X,X</a:t>
            </a:r>
            <a:r>
              <a:rPr lang="en-US" sz="1800" baseline="30000" dirty="0"/>
              <a:t>2</a:t>
            </a:r>
            <a:r>
              <a:rPr lang="en-US" sz="1800" dirty="0"/>
              <a:t>) </a:t>
            </a:r>
            <a:r>
              <a:rPr lang="en-US" sz="1800"/>
              <a:t>= -(</a:t>
            </a:r>
            <a:r>
              <a:rPr lang="en-US" sz="1800" dirty="0"/>
              <a:t>2X</a:t>
            </a:r>
            <a:r>
              <a:rPr lang="en-US" sz="1800" baseline="30000" dirty="0"/>
              <a:t>2</a:t>
            </a:r>
            <a:r>
              <a:rPr lang="en-US" sz="1800" dirty="0"/>
              <a:t>-24X+67)/3 </a:t>
            </a:r>
          </a:p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4170" y="2225416"/>
            <a:ext cx="4633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F2DD9"/>
                </a:solidFill>
              </a:rPr>
              <a:t>Pay off card   </a:t>
            </a:r>
            <a:r>
              <a:rPr lang="en-US" dirty="0">
                <a:solidFill>
                  <a:srgbClr val="FF0000"/>
                </a:solidFill>
              </a:rPr>
              <a:t>Pay interest only  </a:t>
            </a:r>
            <a:r>
              <a:rPr lang="en-US" dirty="0">
                <a:solidFill>
                  <a:srgbClr val="5F2DD9"/>
                </a:solidFill>
              </a:rPr>
              <a:t>default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2267" y="6229531"/>
            <a:ext cx="166584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                  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18492" y="6226675"/>
            <a:ext cx="279435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                                  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61546" y="2225416"/>
            <a:ext cx="5126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F2DD9"/>
                </a:solidFill>
              </a:rPr>
              <a:t>Pay off card      </a:t>
            </a:r>
            <a:r>
              <a:rPr lang="en-US" dirty="0">
                <a:solidFill>
                  <a:srgbClr val="FF0000"/>
                </a:solidFill>
              </a:rPr>
              <a:t>Pay interest only       </a:t>
            </a:r>
            <a:r>
              <a:rPr lang="en-US" dirty="0">
                <a:solidFill>
                  <a:srgbClr val="5F2DD9"/>
                </a:solidFill>
              </a:rPr>
              <a:t>default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668724" y="3639972"/>
            <a:ext cx="27447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</a:t>
            </a:r>
          </a:p>
          <a:p>
            <a:r>
              <a:rPr lang="en-US" dirty="0"/>
              <a:t>Y </a:t>
            </a:r>
            <a:r>
              <a:rPr lang="en-US"/>
              <a:t>= -2(X-7.5</a:t>
            </a:r>
            <a:r>
              <a:rPr lang="en-US" dirty="0"/>
              <a:t>)</a:t>
            </a:r>
          </a:p>
          <a:p>
            <a:r>
              <a:rPr lang="en-US" u="sng" dirty="0"/>
              <a:t>Not</a:t>
            </a:r>
            <a:r>
              <a:rPr lang="en-US" dirty="0"/>
              <a:t> quadratic</a:t>
            </a:r>
          </a:p>
          <a:p>
            <a:endParaRPr lang="en-US" sz="1600" dirty="0"/>
          </a:p>
          <a:p>
            <a:r>
              <a:rPr lang="en-US" sz="1800" dirty="0"/>
              <a:t>Plane: Y=0 at X=7.5</a:t>
            </a:r>
          </a:p>
          <a:p>
            <a:r>
              <a:rPr lang="en-US" sz="1800" dirty="0"/>
              <a:t>Quadratic: Y=0 at </a:t>
            </a:r>
          </a:p>
          <a:p>
            <a:r>
              <a:rPr lang="en-US" sz="1800" dirty="0"/>
              <a:t>X=7.58 (root)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75876" y="7161014"/>
            <a:ext cx="71833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Note: Quadratic (2X</a:t>
            </a:r>
            <a:r>
              <a:rPr lang="en-US" sz="1400" baseline="30000" dirty="0"/>
              <a:t>2</a:t>
            </a:r>
            <a:r>
              <a:rPr lang="en-US" sz="1400" dirty="0"/>
              <a:t>-24X+67)/3 and plane 2(X-7.5) hit 1 and -1 at the same X values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564" y="3078392"/>
            <a:ext cx="4950190" cy="37126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33" y="3085225"/>
            <a:ext cx="4941079" cy="3705809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9949912" y="4231037"/>
            <a:ext cx="1718812" cy="123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2340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87" y="0"/>
            <a:ext cx="4864116" cy="3648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697" y="4178714"/>
            <a:ext cx="4027953" cy="36480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893479" y="3532339"/>
            <a:ext cx="26680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Existence: </a:t>
            </a:r>
          </a:p>
          <a:p>
            <a:r>
              <a:rPr lang="en-US" u="sng" dirty="0"/>
              <a:t>Can</a:t>
            </a:r>
            <a:r>
              <a:rPr lang="en-US" dirty="0"/>
              <a:t> always split with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Y=c(X-r</a:t>
            </a:r>
            <a:r>
              <a:rPr lang="en-US" baseline="-25000" dirty="0"/>
              <a:t>1</a:t>
            </a:r>
            <a:r>
              <a:rPr lang="en-US" dirty="0"/>
              <a:t>)(X-r</a:t>
            </a:r>
            <a:r>
              <a:rPr lang="en-US" baseline="-25000" dirty="0"/>
              <a:t>2</a:t>
            </a:r>
            <a:r>
              <a:rPr lang="en-US" dirty="0"/>
              <a:t>)(X-r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Best Y?</a:t>
            </a:r>
          </a:p>
          <a:p>
            <a:r>
              <a:rPr lang="en-US" dirty="0"/>
              <a:t>Maximizes margin?</a:t>
            </a:r>
          </a:p>
          <a:p>
            <a:endParaRPr lang="en-US" dirty="0"/>
          </a:p>
          <a:p>
            <a:r>
              <a:rPr lang="en-US" dirty="0"/>
              <a:t>Dimensions:</a:t>
            </a:r>
          </a:p>
          <a:p>
            <a:r>
              <a:rPr lang="en-US" dirty="0"/>
              <a:t>X1=X</a:t>
            </a:r>
          </a:p>
          <a:p>
            <a:r>
              <a:rPr lang="en-US" dirty="0"/>
              <a:t>X2=X</a:t>
            </a:r>
            <a:r>
              <a:rPr lang="en-US" baseline="30000" dirty="0"/>
              <a:t>2</a:t>
            </a:r>
          </a:p>
          <a:p>
            <a:r>
              <a:rPr lang="en-US"/>
              <a:t>X3=X</a:t>
            </a:r>
            <a:r>
              <a:rPr lang="en-US" baseline="30000"/>
              <a:t>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69918" y="5498927"/>
            <a:ext cx="438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99762" y="5488489"/>
            <a:ext cx="438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1590" y="5517717"/>
            <a:ext cx="438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460976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20312" y="391623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in 2-D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79" y="911553"/>
            <a:ext cx="4024819" cy="3018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072" y="391622"/>
            <a:ext cx="4570938" cy="4058475"/>
          </a:xfrm>
          <a:prstGeom prst="rect">
            <a:avLst/>
          </a:prstGeom>
        </p:spPr>
      </p:pic>
      <p:sp>
        <p:nvSpPr>
          <p:cNvPr id="6" name="Flowchart: Data 5"/>
          <p:cNvSpPr/>
          <p:nvPr/>
        </p:nvSpPr>
        <p:spPr>
          <a:xfrm rot="443003">
            <a:off x="7211247" y="2280550"/>
            <a:ext cx="3727082" cy="1090859"/>
          </a:xfrm>
          <a:prstGeom prst="flowChartInputOutput">
            <a:avLst/>
          </a:prstGeom>
          <a:solidFill>
            <a:srgbClr val="FFFF66">
              <a:alpha val="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779951" y="1029929"/>
            <a:ext cx="22937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Dimensions: </a:t>
            </a:r>
          </a:p>
          <a:p>
            <a:r>
              <a:rPr lang="en-US" dirty="0"/>
              <a:t>(X1,X2,</a:t>
            </a:r>
            <a:r>
              <a:rPr lang="en-US" dirty="0">
                <a:solidFill>
                  <a:srgbClr val="00B0F0"/>
                </a:solidFill>
              </a:rPr>
              <a:t>X3</a:t>
            </a:r>
            <a:r>
              <a:rPr lang="en-US" dirty="0"/>
              <a:t>,Y)</a:t>
            </a:r>
          </a:p>
          <a:p>
            <a:endParaRPr lang="en-US" dirty="0"/>
          </a:p>
          <a:p>
            <a:r>
              <a:rPr lang="en-US" dirty="0"/>
              <a:t>X1, X2, </a:t>
            </a:r>
          </a:p>
          <a:p>
            <a:r>
              <a:rPr lang="en-US" dirty="0">
                <a:solidFill>
                  <a:srgbClr val="00B0F0"/>
                </a:solidFill>
              </a:rPr>
              <a:t>X3=X1*X1+X2*X2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Z=</a:t>
            </a:r>
            <a:r>
              <a:rPr lang="en-US" dirty="0">
                <a:solidFill>
                  <a:srgbClr val="FF0000"/>
                </a:solidFill>
              </a:rPr>
              <a:t>-1</a:t>
            </a:r>
            <a:r>
              <a:rPr lang="en-US" dirty="0"/>
              <a:t> or </a:t>
            </a:r>
            <a:r>
              <a:rPr lang="en-US" dirty="0">
                <a:solidFill>
                  <a:srgbClr val="0070C0"/>
                </a:solidFill>
              </a:rPr>
              <a:t>1</a:t>
            </a:r>
          </a:p>
          <a:p>
            <a:r>
              <a:rPr lang="en-US" dirty="0">
                <a:solidFill>
                  <a:srgbClr val="0070C0"/>
                </a:solidFill>
              </a:rPr>
              <a:t>(no Z axis shown)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32" y="4450098"/>
            <a:ext cx="3912676" cy="347401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430371">
            <a:off x="2222250" y="6260454"/>
            <a:ext cx="1267297" cy="5552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Oval 9"/>
          <p:cNvSpPr/>
          <p:nvPr/>
        </p:nvSpPr>
        <p:spPr>
          <a:xfrm rot="247286">
            <a:off x="8465486" y="2522786"/>
            <a:ext cx="1267297" cy="5552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945" y="4786119"/>
            <a:ext cx="4515726" cy="33867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21594" y="1327961"/>
            <a:ext cx="5043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X3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30517" y="653233"/>
            <a:ext cx="1420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X3=X1*X1+X2*X2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92890" y="4710642"/>
            <a:ext cx="1420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X3=X1*X1+X2*X2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4001" y="5173014"/>
            <a:ext cx="5043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306314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 animBg="1"/>
      <p:bldP spid="2" grpId="0" animBg="1"/>
      <p:bldP spid="12" grpId="0" animBg="1"/>
      <p:bldP spid="13" grpId="0" animBg="1"/>
      <p:bldP spid="1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5058" y="2898182"/>
            <a:ext cx="58272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Reality:  Events and non-events typically mingled </a:t>
            </a:r>
          </a:p>
          <a:p>
            <a:endParaRPr lang="en-US" dirty="0"/>
          </a:p>
          <a:p>
            <a:r>
              <a:rPr lang="en-US" dirty="0"/>
              <a:t>Need to lighten up on ZY-1 &gt;= 0 requirement !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This plus the move to higher dimension is full </a:t>
            </a:r>
          </a:p>
          <a:p>
            <a:r>
              <a:rPr lang="en-US" dirty="0"/>
              <a:t>blown support vector technology. </a:t>
            </a:r>
          </a:p>
        </p:txBody>
      </p:sp>
    </p:spTree>
    <p:extLst>
      <p:ext uri="{BB962C8B-B14F-4D97-AF65-F5344CB8AC3E}">
        <p14:creationId xmlns:p14="http://schemas.microsoft.com/office/powerpoint/2010/main" val="10063578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68853" y="400428"/>
            <a:ext cx="625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Comparing Decision Boundaries for SVM Data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591376" y="5960614"/>
            <a:ext cx="13606669" cy="2062103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SAS Monospace" panose="020B0609020202020204" pitchFamily="49" charset="0"/>
              </a:rPr>
              <a:t>                               </a:t>
            </a:r>
            <a:r>
              <a:rPr lang="en-US" sz="1800" dirty="0">
                <a:latin typeface="SAS Monospace" panose="020B0609020202020204" pitchFamily="49" charset="0"/>
              </a:rPr>
              <a:t>Model Convergence Status</a:t>
            </a:r>
          </a:p>
          <a:p>
            <a:endParaRPr lang="en-US" sz="1800" dirty="0">
              <a:latin typeface="SAS Monospace" panose="020B0609020202020204" pitchFamily="49" charset="0"/>
            </a:endParaRPr>
          </a:p>
          <a:p>
            <a:r>
              <a:rPr lang="en-US" sz="1800" dirty="0">
                <a:latin typeface="SAS Monospace" panose="020B0609020202020204" pitchFamily="49" charset="0"/>
              </a:rPr>
              <a:t>                           </a:t>
            </a:r>
            <a:r>
              <a:rPr lang="en-US" sz="1800" b="1" dirty="0">
                <a:solidFill>
                  <a:srgbClr val="FF0000"/>
                </a:solidFill>
                <a:latin typeface="SAS Monospace" panose="020B0609020202020204" pitchFamily="49" charset="0"/>
              </a:rPr>
              <a:t>Complete separation of data points detected</a:t>
            </a:r>
            <a:r>
              <a:rPr lang="en-US" sz="1800" dirty="0">
                <a:latin typeface="SAS Monospace" panose="020B0609020202020204" pitchFamily="49" charset="0"/>
              </a:rPr>
              <a:t>.</a:t>
            </a:r>
          </a:p>
          <a:p>
            <a:endParaRPr lang="en-US" sz="1800" dirty="0">
              <a:latin typeface="SAS Monospace" panose="020B0609020202020204" pitchFamily="49" charset="0"/>
            </a:endParaRPr>
          </a:p>
          <a:p>
            <a:r>
              <a:rPr lang="en-US" sz="1800" dirty="0">
                <a:latin typeface="SAS Monospace" panose="020B0609020202020204" pitchFamily="49" charset="0"/>
              </a:rPr>
              <a:t>                     WARNING: The maximum likelihood estimate does not exist.</a:t>
            </a:r>
          </a:p>
          <a:p>
            <a:r>
              <a:rPr lang="en-US" sz="1800" dirty="0">
                <a:latin typeface="SAS Monospace" panose="020B0609020202020204" pitchFamily="49" charset="0"/>
              </a:rPr>
              <a:t>WARNING: The LOGISTIC procedure continues in spite of the above warning. Results shown are based</a:t>
            </a:r>
          </a:p>
          <a:p>
            <a:r>
              <a:rPr lang="en-US" sz="1800" dirty="0">
                <a:latin typeface="SAS Monospace" panose="020B0609020202020204" pitchFamily="49" charset="0"/>
              </a:rPr>
              <a:t>         on the last maximum likelihood iteration. Validity of the model fit is questionable.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334" y="894202"/>
            <a:ext cx="6096851" cy="45726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2482" y="5513672"/>
            <a:ext cx="4979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Warning message from PROC LOGISTIC</a:t>
            </a:r>
          </a:p>
        </p:txBody>
      </p:sp>
    </p:spTree>
    <p:extLst>
      <p:ext uri="{BB962C8B-B14F-4D97-AF65-F5344CB8AC3E}">
        <p14:creationId xmlns:p14="http://schemas.microsoft.com/office/powerpoint/2010/main" val="13250969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Box 3"/>
          <p:cNvSpPr txBox="1">
            <a:spLocks noChangeArrowheads="1"/>
          </p:cNvSpPr>
          <p:nvPr/>
        </p:nvSpPr>
        <p:spPr bwMode="auto">
          <a:xfrm>
            <a:off x="5477125" y="731525"/>
            <a:ext cx="3201185" cy="916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5100" b="1" dirty="0">
                <a:solidFill>
                  <a:srgbClr val="D69D3D"/>
                </a:solidFill>
                <a:latin typeface="+mj-lt"/>
              </a:rPr>
              <a:t>Text Mining</a:t>
            </a:r>
          </a:p>
        </p:txBody>
      </p:sp>
      <p:sp>
        <p:nvSpPr>
          <p:cNvPr id="60419" name="TextBox 4"/>
          <p:cNvSpPr txBox="1">
            <a:spLocks noChangeArrowheads="1"/>
          </p:cNvSpPr>
          <p:nvPr/>
        </p:nvSpPr>
        <p:spPr bwMode="auto">
          <a:xfrm>
            <a:off x="2785735" y="2013813"/>
            <a:ext cx="7847778" cy="413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/>
              <a:t>Hypothetical collection of news releases  (“corpus”)  :      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release 1: Did the </a:t>
            </a:r>
            <a:r>
              <a:rPr lang="en-US" dirty="0">
                <a:solidFill>
                  <a:srgbClr val="FF0000"/>
                </a:solidFill>
              </a:rPr>
              <a:t>NCAA </a:t>
            </a:r>
            <a:r>
              <a:rPr lang="en-US" dirty="0"/>
              <a:t>investigate the </a:t>
            </a:r>
            <a:r>
              <a:rPr lang="en-US" dirty="0">
                <a:solidFill>
                  <a:srgbClr val="FF0000"/>
                </a:solidFill>
              </a:rPr>
              <a:t>basketball score</a:t>
            </a:r>
            <a:r>
              <a:rPr lang="en-US" dirty="0"/>
              <a:t>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/>
              <a:t>and </a:t>
            </a:r>
          </a:p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</a:t>
            </a:r>
            <a:r>
              <a:rPr lang="en-US" dirty="0">
                <a:solidFill>
                  <a:srgbClr val="FF0000"/>
                </a:solidFill>
              </a:rPr>
              <a:t>vote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/>
              <a:t>for sanctions?</a:t>
            </a:r>
          </a:p>
          <a:p>
            <a:pPr eaLnBrk="1" hangingPunct="1">
              <a:defRPr/>
            </a:pPr>
            <a:r>
              <a:rPr lang="en-US" dirty="0"/>
              <a:t>release 2: </a:t>
            </a:r>
            <a:r>
              <a:rPr lang="en-US" dirty="0">
                <a:solidFill>
                  <a:srgbClr val="FF0000"/>
                </a:solidFill>
              </a:rPr>
              <a:t>Republican</a:t>
            </a:r>
            <a:r>
              <a:rPr lang="en-US" dirty="0"/>
              <a:t>s </a:t>
            </a:r>
            <a:r>
              <a:rPr lang="en-US" dirty="0">
                <a:solidFill>
                  <a:srgbClr val="FF0000"/>
                </a:solidFill>
              </a:rPr>
              <a:t>vote</a:t>
            </a:r>
            <a:r>
              <a:rPr lang="en-US" dirty="0"/>
              <a:t>d for and </a:t>
            </a:r>
            <a:r>
              <a:rPr lang="en-US" dirty="0">
                <a:solidFill>
                  <a:srgbClr val="FF0000"/>
                </a:solidFill>
              </a:rPr>
              <a:t>Democrat</a:t>
            </a:r>
            <a:r>
              <a:rPr lang="en-US" dirty="0"/>
              <a:t>s </a:t>
            </a:r>
            <a:r>
              <a:rPr lang="en-US" dirty="0">
                <a:solidFill>
                  <a:srgbClr val="FF0000"/>
                </a:solidFill>
              </a:rPr>
              <a:t>vote</a:t>
            </a:r>
            <a:r>
              <a:rPr lang="en-US" dirty="0"/>
              <a:t>d against</a:t>
            </a:r>
          </a:p>
          <a:p>
            <a:pPr eaLnBrk="1" hangingPunct="1">
              <a:defRPr/>
            </a:pPr>
            <a:r>
              <a:rPr lang="en-US" dirty="0"/>
              <a:t>                it for the </a:t>
            </a:r>
            <a:r>
              <a:rPr lang="en-US" dirty="0">
                <a:solidFill>
                  <a:srgbClr val="FF0000"/>
                </a:solidFill>
              </a:rPr>
              <a:t>win</a:t>
            </a:r>
            <a:r>
              <a:rPr lang="en-US" dirty="0"/>
              <a:t>. </a:t>
            </a:r>
          </a:p>
          <a:p>
            <a:pPr eaLnBrk="1" hangingPunct="1">
              <a:defRPr/>
            </a:pPr>
            <a:r>
              <a:rPr lang="en-US" dirty="0"/>
              <a:t>   (etc.) </a:t>
            </a:r>
          </a:p>
          <a:p>
            <a:pPr eaLnBrk="1" hangingPunct="1">
              <a:defRPr/>
            </a:pPr>
            <a:r>
              <a:rPr lang="en-US" dirty="0"/>
              <a:t> </a:t>
            </a:r>
          </a:p>
          <a:p>
            <a:pPr eaLnBrk="1" hangingPunct="1">
              <a:defRPr/>
            </a:pPr>
            <a:r>
              <a:rPr lang="en-US" dirty="0"/>
              <a:t>Compute word counts: </a:t>
            </a:r>
          </a:p>
          <a:p>
            <a:pPr eaLnBrk="1" hangingPunct="1">
              <a:defRPr/>
            </a:pPr>
            <a:r>
              <a:rPr lang="en-US" dirty="0"/>
              <a:t> 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FF0000"/>
                </a:solidFill>
              </a:rPr>
              <a:t>                   NCAA  basketball score vote Republican Democrat win</a:t>
            </a:r>
          </a:p>
          <a:p>
            <a:pPr eaLnBrk="1" hangingPunct="1">
              <a:defRPr/>
            </a:pPr>
            <a:r>
              <a:rPr lang="en-US" dirty="0"/>
              <a:t>Release 1       1           1             1       1           0                 0         0</a:t>
            </a:r>
          </a:p>
          <a:p>
            <a:pPr eaLnBrk="1" hangingPunct="1">
              <a:defRPr/>
            </a:pPr>
            <a:r>
              <a:rPr lang="en-US" dirty="0"/>
              <a:t>Release 2       0           0             0       2           1                 1         1</a:t>
            </a:r>
          </a:p>
        </p:txBody>
      </p:sp>
    </p:spTree>
    <p:extLst>
      <p:ext uri="{BB962C8B-B14F-4D97-AF65-F5344CB8AC3E}">
        <p14:creationId xmlns:p14="http://schemas.microsoft.com/office/powerpoint/2010/main" val="408138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Box 1"/>
          <p:cNvSpPr txBox="1">
            <a:spLocks noChangeArrowheads="1"/>
          </p:cNvSpPr>
          <p:nvPr/>
        </p:nvSpPr>
        <p:spPr bwMode="auto">
          <a:xfrm>
            <a:off x="3933046" y="85068"/>
            <a:ext cx="7724090" cy="74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C8893E"/>
                </a:solidFill>
              </a:rPr>
              <a:t>Text Mining Mini-Example:  Word counts in 14 e-mails</a:t>
            </a:r>
          </a:p>
          <a:p>
            <a:pPr algn="ctr" eaLnBrk="1" hangingPunct="1"/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--------------------------------words-----------------------------------------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62467" name="TextBox 2"/>
          <p:cNvSpPr txBox="1">
            <a:spLocks noChangeArrowheads="1"/>
          </p:cNvSpPr>
          <p:nvPr/>
        </p:nvSpPr>
        <p:spPr bwMode="auto">
          <a:xfrm>
            <a:off x="3478272" y="900570"/>
            <a:ext cx="8426205" cy="628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 b="1" dirty="0">
                <a:solidFill>
                  <a:srgbClr val="00B050"/>
                </a:solidFill>
                <a:latin typeface="SAS Monospace" pitchFamily="49" charset="0"/>
              </a:rPr>
              <a:t>                R    B                        T</a:t>
            </a:r>
          </a:p>
          <a:p>
            <a:r>
              <a:rPr lang="en-US" sz="1600" b="1" dirty="0">
                <a:solidFill>
                  <a:srgbClr val="00B050"/>
                </a:solidFill>
                <a:latin typeface="SAS Monospace" pitchFamily="49" charset="0"/>
              </a:rPr>
              <a:t>           P    e    a                        o</a:t>
            </a:r>
          </a:p>
          <a:p>
            <a:r>
              <a:rPr lang="pt-BR" sz="1600" b="1" dirty="0">
                <a:solidFill>
                  <a:srgbClr val="00B050"/>
                </a:solidFill>
                <a:latin typeface="SAS Monospace" pitchFamily="49" charset="0"/>
              </a:rPr>
              <a:t> </a:t>
            </a:r>
            <a:r>
              <a:rPr lang="pt-BR" sz="1600" b="1" dirty="0">
                <a:solidFill>
                  <a:srgbClr val="FF0000"/>
                </a:solidFill>
                <a:latin typeface="SAS Monospace" pitchFamily="49" charset="0"/>
              </a:rPr>
              <a:t>d</a:t>
            </a:r>
            <a:r>
              <a:rPr lang="pt-BR" sz="1600" b="1" dirty="0">
                <a:solidFill>
                  <a:srgbClr val="00B050"/>
                </a:solidFill>
                <a:latin typeface="SAS Monospace" pitchFamily="49" charset="0"/>
              </a:rPr>
              <a:t>    E    r    p    s    D                   u</a:t>
            </a:r>
          </a:p>
          <a:p>
            <a:r>
              <a:rPr lang="pt-BR" sz="1600" b="1" dirty="0">
                <a:solidFill>
                  <a:srgbClr val="00B050"/>
                </a:solidFill>
                <a:latin typeface="SAS Monospace" pitchFamily="49" charset="0"/>
              </a:rPr>
              <a:t> </a:t>
            </a:r>
            <a:r>
              <a:rPr lang="pt-BR" sz="1600" b="1" dirty="0">
                <a:solidFill>
                  <a:srgbClr val="FF0000"/>
                </a:solidFill>
                <a:latin typeface="SAS Monospace" pitchFamily="49" charset="0"/>
              </a:rPr>
              <a:t>o</a:t>
            </a:r>
            <a:r>
              <a:rPr lang="pt-BR" sz="1600" b="1" dirty="0">
                <a:solidFill>
                  <a:srgbClr val="00B050"/>
                </a:solidFill>
                <a:latin typeface="SAS Monospace" pitchFamily="49" charset="0"/>
              </a:rPr>
              <a:t>    l    e    u    k    e                   r              S    S</a:t>
            </a:r>
          </a:p>
          <a:p>
            <a:r>
              <a:rPr lang="pt-BR" sz="1600" b="1" dirty="0">
                <a:solidFill>
                  <a:srgbClr val="00B050"/>
                </a:solidFill>
                <a:latin typeface="SAS Monospace" pitchFamily="49" charset="0"/>
              </a:rPr>
              <a:t> </a:t>
            </a:r>
            <a:r>
              <a:rPr lang="pt-BR" sz="1600" b="1" dirty="0">
                <a:solidFill>
                  <a:srgbClr val="FF0000"/>
                </a:solidFill>
                <a:latin typeface="SAS Monospace" pitchFamily="49" charset="0"/>
              </a:rPr>
              <a:t>c </a:t>
            </a:r>
            <a:r>
              <a:rPr lang="pt-BR" sz="1600" b="1" dirty="0">
                <a:solidFill>
                  <a:srgbClr val="00B050"/>
                </a:solidFill>
                <a:latin typeface="SAS Monospace" pitchFamily="49" charset="0"/>
              </a:rPr>
              <a:t>   e    s    b    e    m    V              n    S         c    c</a:t>
            </a:r>
          </a:p>
          <a:p>
            <a:r>
              <a:rPr lang="en-US" sz="1600" b="1" dirty="0">
                <a:solidFill>
                  <a:srgbClr val="00B050"/>
                </a:solidFill>
                <a:latin typeface="SAS Monospace" pitchFamily="49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SAS Monospace" pitchFamily="49" charset="0"/>
              </a:rPr>
              <a:t>u</a:t>
            </a:r>
            <a:r>
              <a:rPr lang="en-US" sz="1600" b="1" dirty="0">
                <a:solidFill>
                  <a:srgbClr val="00B050"/>
                </a:solidFill>
                <a:latin typeface="SAS Monospace" pitchFamily="49" charset="0"/>
              </a:rPr>
              <a:t>    c    </a:t>
            </a:r>
            <a:r>
              <a:rPr lang="en-US" sz="1600" b="1" dirty="0" err="1">
                <a:solidFill>
                  <a:srgbClr val="00B050"/>
                </a:solidFill>
                <a:latin typeface="SAS Monospace" pitchFamily="49" charset="0"/>
              </a:rPr>
              <a:t>i</a:t>
            </a:r>
            <a:r>
              <a:rPr lang="en-US" sz="1600" b="1" dirty="0">
                <a:solidFill>
                  <a:srgbClr val="00B050"/>
                </a:solidFill>
                <a:latin typeface="SAS Monospace" pitchFamily="49" charset="0"/>
              </a:rPr>
              <a:t>    l    t    o    </a:t>
            </a:r>
            <a:r>
              <a:rPr lang="en-US" sz="1600" b="1" dirty="0" err="1">
                <a:solidFill>
                  <a:srgbClr val="00B050"/>
                </a:solidFill>
                <a:latin typeface="SAS Monospace" pitchFamily="49" charset="0"/>
              </a:rPr>
              <a:t>o</a:t>
            </a:r>
            <a:r>
              <a:rPr lang="en-US" sz="1600" b="1" dirty="0">
                <a:solidFill>
                  <a:srgbClr val="00B050"/>
                </a:solidFill>
                <a:latin typeface="SAS Monospace" pitchFamily="49" charset="0"/>
              </a:rPr>
              <a:t>              a    p         o    </a:t>
            </a:r>
            <a:r>
              <a:rPr lang="en-US" sz="1600" b="1" dirty="0" err="1">
                <a:solidFill>
                  <a:srgbClr val="00B050"/>
                </a:solidFill>
                <a:latin typeface="SAS Monospace" pitchFamily="49" charset="0"/>
              </a:rPr>
              <a:t>o</a:t>
            </a:r>
            <a:endParaRPr lang="en-US" sz="1600" b="1" dirty="0">
              <a:solidFill>
                <a:srgbClr val="00B050"/>
              </a:solidFill>
              <a:latin typeface="SAS Monospace" pitchFamily="49" charset="0"/>
            </a:endParaRPr>
          </a:p>
          <a:p>
            <a:r>
              <a:rPr lang="pt-BR" sz="1600" b="1" dirty="0">
                <a:solidFill>
                  <a:srgbClr val="00B050"/>
                </a:solidFill>
                <a:latin typeface="SAS Monospace" pitchFamily="49" charset="0"/>
              </a:rPr>
              <a:t> </a:t>
            </a:r>
            <a:r>
              <a:rPr lang="pt-BR" sz="1600" b="1" dirty="0">
                <a:solidFill>
                  <a:srgbClr val="FF0000"/>
                </a:solidFill>
                <a:latin typeface="SAS Monospace" pitchFamily="49" charset="0"/>
              </a:rPr>
              <a:t>m</a:t>
            </a:r>
            <a:r>
              <a:rPr lang="pt-BR" sz="1600" b="1" dirty="0">
                <a:solidFill>
                  <a:srgbClr val="00B050"/>
                </a:solidFill>
                <a:latin typeface="SAS Monospace" pitchFamily="49" charset="0"/>
              </a:rPr>
              <a:t>    t    d    i    b    c    t    N    L    m    e    W    r    r</a:t>
            </a:r>
          </a:p>
          <a:p>
            <a:r>
              <a:rPr lang="en-US" sz="1600" b="1" dirty="0">
                <a:solidFill>
                  <a:srgbClr val="00B050"/>
                </a:solidFill>
                <a:latin typeface="SAS Monospace" pitchFamily="49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SAS Monospace" pitchFamily="49" charset="0"/>
              </a:rPr>
              <a:t>e</a:t>
            </a:r>
            <a:r>
              <a:rPr lang="en-US" sz="1600" b="1" dirty="0">
                <a:solidFill>
                  <a:srgbClr val="00B050"/>
                </a:solidFill>
                <a:latin typeface="SAS Monospace" pitchFamily="49" charset="0"/>
              </a:rPr>
              <a:t>    </a:t>
            </a:r>
            <a:r>
              <a:rPr lang="en-US" sz="1600" b="1" dirty="0" err="1">
                <a:solidFill>
                  <a:srgbClr val="00B050"/>
                </a:solidFill>
                <a:latin typeface="SAS Monospace" pitchFamily="49" charset="0"/>
              </a:rPr>
              <a:t>i</a:t>
            </a:r>
            <a:r>
              <a:rPr lang="en-US" sz="1600" b="1" dirty="0">
                <a:solidFill>
                  <a:srgbClr val="00B050"/>
                </a:solidFill>
                <a:latin typeface="SAS Monospace" pitchFamily="49" charset="0"/>
              </a:rPr>
              <a:t>    e    c    a    r    e    C    </a:t>
            </a:r>
            <a:r>
              <a:rPr lang="en-US" sz="1600" b="1" dirty="0" err="1">
                <a:solidFill>
                  <a:srgbClr val="00B050"/>
                </a:solidFill>
                <a:latin typeface="SAS Monospace" pitchFamily="49" charset="0"/>
              </a:rPr>
              <a:t>i</a:t>
            </a:r>
            <a:r>
              <a:rPr lang="en-US" sz="1600" b="1" dirty="0">
                <a:solidFill>
                  <a:srgbClr val="00B050"/>
                </a:solidFill>
                <a:latin typeface="SAS Monospace" pitchFamily="49" charset="0"/>
              </a:rPr>
              <a:t>    e    </a:t>
            </a:r>
            <a:r>
              <a:rPr lang="en-US" sz="1600" b="1" dirty="0" err="1">
                <a:solidFill>
                  <a:srgbClr val="00B050"/>
                </a:solidFill>
                <a:latin typeface="SAS Monospace" pitchFamily="49" charset="0"/>
              </a:rPr>
              <a:t>e</a:t>
            </a:r>
            <a:r>
              <a:rPr lang="en-US" sz="1600" b="1" dirty="0">
                <a:solidFill>
                  <a:srgbClr val="00B050"/>
                </a:solidFill>
                <a:latin typeface="SAS Monospace" pitchFamily="49" charset="0"/>
              </a:rPr>
              <a:t>    </a:t>
            </a:r>
            <a:r>
              <a:rPr lang="en-US" sz="1600" b="1" dirty="0" err="1">
                <a:solidFill>
                  <a:srgbClr val="00B050"/>
                </a:solidFill>
                <a:latin typeface="SAS Monospace" pitchFamily="49" charset="0"/>
              </a:rPr>
              <a:t>i</a:t>
            </a:r>
            <a:r>
              <a:rPr lang="en-US" sz="1600" b="1" dirty="0">
                <a:solidFill>
                  <a:srgbClr val="00B050"/>
                </a:solidFill>
                <a:latin typeface="SAS Monospace" pitchFamily="49" charset="0"/>
              </a:rPr>
              <a:t>    e    </a:t>
            </a:r>
            <a:r>
              <a:rPr lang="en-US" sz="1600" b="1" dirty="0" err="1">
                <a:solidFill>
                  <a:srgbClr val="00B050"/>
                </a:solidFill>
                <a:latin typeface="SAS Monospace" pitchFamily="49" charset="0"/>
              </a:rPr>
              <a:t>e</a:t>
            </a:r>
            <a:endParaRPr lang="en-US" sz="1600" b="1" dirty="0">
              <a:solidFill>
                <a:srgbClr val="00B050"/>
              </a:solidFill>
              <a:latin typeface="SAS Monospace" pitchFamily="49" charset="0"/>
            </a:endParaRPr>
          </a:p>
          <a:p>
            <a:r>
              <a:rPr lang="pt-BR" sz="1600" b="1" dirty="0">
                <a:solidFill>
                  <a:srgbClr val="00B050"/>
                </a:solidFill>
                <a:latin typeface="SAS Monospace" pitchFamily="49" charset="0"/>
              </a:rPr>
              <a:t> </a:t>
            </a:r>
            <a:r>
              <a:rPr lang="pt-BR" sz="1600" b="1" dirty="0">
                <a:solidFill>
                  <a:srgbClr val="FF0000"/>
                </a:solidFill>
                <a:latin typeface="SAS Monospace" pitchFamily="49" charset="0"/>
              </a:rPr>
              <a:t>n</a:t>
            </a:r>
            <a:r>
              <a:rPr lang="pt-BR" sz="1600" b="1" dirty="0">
                <a:solidFill>
                  <a:srgbClr val="00B050"/>
                </a:solidFill>
                <a:latin typeface="SAS Monospace" pitchFamily="49" charset="0"/>
              </a:rPr>
              <a:t>    o    n    a    l    a    r    A    a    n    c    n    _    _</a:t>
            </a:r>
          </a:p>
          <a:p>
            <a:r>
              <a:rPr lang="pt-BR" sz="1600" b="1" dirty="0">
                <a:solidFill>
                  <a:srgbClr val="00B050"/>
                </a:solidFill>
                <a:latin typeface="SAS Monospace" pitchFamily="49" charset="0"/>
              </a:rPr>
              <a:t> </a:t>
            </a:r>
            <a:r>
              <a:rPr lang="pt-BR" sz="1600" b="1" dirty="0">
                <a:solidFill>
                  <a:srgbClr val="FF0000"/>
                </a:solidFill>
                <a:latin typeface="SAS Monospace" pitchFamily="49" charset="0"/>
              </a:rPr>
              <a:t>t</a:t>
            </a:r>
            <a:r>
              <a:rPr lang="pt-BR" sz="1600" b="1" dirty="0">
                <a:solidFill>
                  <a:srgbClr val="00B050"/>
                </a:solidFill>
                <a:latin typeface="SAS Monospace" pitchFamily="49" charset="0"/>
              </a:rPr>
              <a:t>    n    t    n    l    t    s    A    r    t    h    s    V    N</a:t>
            </a:r>
          </a:p>
          <a:p>
            <a:endParaRPr lang="en-US" sz="1600" b="1" dirty="0">
              <a:latin typeface="SAS Monospace" pitchFamily="49" charset="0"/>
            </a:endParaRPr>
          </a:p>
          <a:p>
            <a:r>
              <a:rPr lang="en-US" sz="1600" b="1" dirty="0">
                <a:latin typeface="SAS Monospace" pitchFamily="49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SAS Monospace" pitchFamily="49" charset="0"/>
              </a:rPr>
              <a:t>1</a:t>
            </a:r>
            <a:r>
              <a:rPr lang="en-US" sz="1600" b="1" dirty="0">
                <a:latin typeface="SAS Monospace" pitchFamily="49" charset="0"/>
              </a:rPr>
              <a:t>   20    8   10   12    6    0    1    5    3    8   18   15   21</a:t>
            </a:r>
          </a:p>
          <a:p>
            <a:r>
              <a:rPr lang="en-US" sz="1600" b="1" dirty="0">
                <a:latin typeface="SAS Monospace" pitchFamily="49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SAS Monospace" pitchFamily="49" charset="0"/>
              </a:rPr>
              <a:t>2</a:t>
            </a:r>
            <a:r>
              <a:rPr lang="en-US" sz="1600" b="1" dirty="0">
                <a:latin typeface="SAS Monospace" pitchFamily="49" charset="0"/>
              </a:rPr>
              <a:t>    5    6    9    5    4    2    0    9    0   12   12    9    0</a:t>
            </a:r>
          </a:p>
          <a:p>
            <a:r>
              <a:rPr lang="en-US" sz="1600" b="1" dirty="0">
                <a:latin typeface="SAS Monospace" pitchFamily="49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SAS Monospace" pitchFamily="49" charset="0"/>
              </a:rPr>
              <a:t>3</a:t>
            </a:r>
            <a:r>
              <a:rPr lang="en-US" sz="1600" b="1" dirty="0">
                <a:latin typeface="SAS Monospace" pitchFamily="49" charset="0"/>
              </a:rPr>
              <a:t>    0    2    0   14    0    2   12    0   16    4   24   19   30</a:t>
            </a:r>
          </a:p>
          <a:p>
            <a:r>
              <a:rPr lang="en-US" sz="1600" b="1" dirty="0">
                <a:latin typeface="SAS Monospace" pitchFamily="49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SAS Monospace" pitchFamily="49" charset="0"/>
              </a:rPr>
              <a:t>4</a:t>
            </a:r>
            <a:r>
              <a:rPr lang="en-US" sz="1600" b="1" dirty="0">
                <a:latin typeface="SAS Monospace" pitchFamily="49" charset="0"/>
              </a:rPr>
              <a:t>    8    9    7    0   12   14    2   12    3   15   22    8    2</a:t>
            </a:r>
          </a:p>
          <a:p>
            <a:r>
              <a:rPr lang="en-US" sz="1600" b="1" dirty="0">
                <a:latin typeface="SAS Monospace" pitchFamily="49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SAS Monospace" pitchFamily="49" charset="0"/>
              </a:rPr>
              <a:t>5</a:t>
            </a:r>
            <a:r>
              <a:rPr lang="en-US" sz="1600" b="1" dirty="0">
                <a:latin typeface="SAS Monospace" pitchFamily="49" charset="0"/>
              </a:rPr>
              <a:t>    0    0    4   16    0    0   15    2   17    3    9    0    1</a:t>
            </a:r>
          </a:p>
          <a:p>
            <a:r>
              <a:rPr lang="en-US" sz="1600" b="1" dirty="0">
                <a:latin typeface="SAS Monospace" pitchFamily="49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SAS Monospace" pitchFamily="49" charset="0"/>
              </a:rPr>
              <a:t>6</a:t>
            </a:r>
            <a:r>
              <a:rPr lang="en-US" sz="1600" b="1" dirty="0">
                <a:latin typeface="SAS Monospace" pitchFamily="49" charset="0"/>
              </a:rPr>
              <a:t>   10    6    9    5    5   19    5   20    0   18   13    9   14</a:t>
            </a:r>
          </a:p>
          <a:p>
            <a:r>
              <a:rPr lang="en-US" sz="1600" b="1" dirty="0">
                <a:latin typeface="SAS Monospace" pitchFamily="49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SAS Monospace" pitchFamily="49" charset="0"/>
              </a:rPr>
              <a:t>7</a:t>
            </a:r>
            <a:r>
              <a:rPr lang="en-US" sz="1600" b="1" dirty="0">
                <a:latin typeface="SAS Monospace" pitchFamily="49" charset="0"/>
              </a:rPr>
              <a:t>    2    3    1   13    0    1   12   13   20    0    0    1    6</a:t>
            </a:r>
          </a:p>
          <a:p>
            <a:r>
              <a:rPr lang="en-US" sz="1600" b="1" dirty="0">
                <a:latin typeface="SAS Monospace" pitchFamily="49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SAS Monospace" pitchFamily="49" charset="0"/>
              </a:rPr>
              <a:t>8</a:t>
            </a:r>
            <a:r>
              <a:rPr lang="en-US" sz="1600" b="1" dirty="0">
                <a:latin typeface="SAS Monospace" pitchFamily="49" charset="0"/>
              </a:rPr>
              <a:t>    4    1    4   16    2    4    9    0   12    9    3    0    0</a:t>
            </a:r>
          </a:p>
          <a:p>
            <a:r>
              <a:rPr lang="en-US" sz="1600" b="1" dirty="0">
                <a:latin typeface="SAS Monospace" pitchFamily="49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SAS Monospace" pitchFamily="49" charset="0"/>
              </a:rPr>
              <a:t>9</a:t>
            </a:r>
            <a:r>
              <a:rPr lang="en-US" sz="1600" b="1" dirty="0">
                <a:latin typeface="SAS Monospace" pitchFamily="49" charset="0"/>
              </a:rPr>
              <a:t>   26   13    9    2   16   20    6   24    4   30    9   10   14</a:t>
            </a:r>
          </a:p>
          <a:p>
            <a:r>
              <a:rPr lang="en-US" sz="1600" b="1" dirty="0">
                <a:solidFill>
                  <a:srgbClr val="FF0000"/>
                </a:solidFill>
                <a:latin typeface="SAS Monospace" pitchFamily="49" charset="0"/>
              </a:rPr>
              <a:t>10</a:t>
            </a:r>
            <a:r>
              <a:rPr lang="en-US" sz="1600" b="1" dirty="0">
                <a:latin typeface="SAS Monospace" pitchFamily="49" charset="0"/>
              </a:rPr>
              <a:t>   19   22   10   11    9   12    0   14   10   22    3    1    0</a:t>
            </a:r>
          </a:p>
          <a:p>
            <a:r>
              <a:rPr lang="en-US" sz="1600" b="1" dirty="0">
                <a:solidFill>
                  <a:srgbClr val="FF0000"/>
                </a:solidFill>
                <a:latin typeface="SAS Monospace" pitchFamily="49" charset="0"/>
              </a:rPr>
              <a:t>11</a:t>
            </a:r>
            <a:r>
              <a:rPr lang="en-US" sz="1600" b="1" dirty="0">
                <a:latin typeface="SAS Monospace" pitchFamily="49" charset="0"/>
              </a:rPr>
              <a:t>    2    0    0   14    1    3   12    0   16   12   17   23    8</a:t>
            </a:r>
          </a:p>
          <a:p>
            <a:r>
              <a:rPr lang="en-US" sz="1600" b="1" dirty="0">
                <a:solidFill>
                  <a:srgbClr val="FF0000"/>
                </a:solidFill>
                <a:latin typeface="SAS Monospace" pitchFamily="49" charset="0"/>
              </a:rPr>
              <a:t>12</a:t>
            </a:r>
            <a:r>
              <a:rPr lang="en-US" sz="1600" b="1" dirty="0">
                <a:latin typeface="SAS Monospace" pitchFamily="49" charset="0"/>
              </a:rPr>
              <a:t>   16   19   21    0   13    9    0   16    4   12    0    0    2</a:t>
            </a:r>
          </a:p>
          <a:p>
            <a:r>
              <a:rPr lang="en-US" sz="1600" b="1" dirty="0">
                <a:solidFill>
                  <a:srgbClr val="FF0000"/>
                </a:solidFill>
                <a:latin typeface="SAS Monospace" pitchFamily="49" charset="0"/>
              </a:rPr>
              <a:t>13</a:t>
            </a:r>
            <a:r>
              <a:rPr lang="en-US" sz="1600" b="1" dirty="0">
                <a:latin typeface="SAS Monospace" pitchFamily="49" charset="0"/>
              </a:rPr>
              <a:t>   14   17   12    0   20   19    0   12    5    9    6    1    4</a:t>
            </a:r>
          </a:p>
          <a:p>
            <a:r>
              <a:rPr lang="en-US" sz="1600" b="1" dirty="0">
                <a:solidFill>
                  <a:srgbClr val="FF0000"/>
                </a:solidFill>
                <a:latin typeface="SAS Monospace" pitchFamily="49" charset="0"/>
              </a:rPr>
              <a:t>14</a:t>
            </a:r>
            <a:r>
              <a:rPr lang="en-US" sz="1600" b="1" dirty="0">
                <a:latin typeface="SAS Monospace" pitchFamily="49" charset="0"/>
              </a:rPr>
              <a:t>    1    0    4   21    3    6    9    3    8    0    3   10   20</a:t>
            </a:r>
            <a:endParaRPr lang="en-US" sz="1600" b="1" dirty="0">
              <a:latin typeface="Courier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9088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Box 3"/>
          <p:cNvSpPr txBox="1">
            <a:spLocks noChangeArrowheads="1"/>
          </p:cNvSpPr>
          <p:nvPr/>
        </p:nvSpPr>
        <p:spPr bwMode="auto">
          <a:xfrm>
            <a:off x="609602" y="170123"/>
            <a:ext cx="6975488" cy="3517401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             Eigenvalues of the Correlation Matrix</a:t>
            </a:r>
          </a:p>
          <a:p>
            <a:pPr>
              <a:defRPr/>
            </a:pPr>
            <a:endParaRPr lang="en-US" b="1" dirty="0">
              <a:latin typeface="+mn-lt"/>
            </a:endParaRPr>
          </a:p>
          <a:p>
            <a:pPr>
              <a:defRPr/>
            </a:pPr>
            <a:r>
              <a:rPr lang="en-US" b="1" dirty="0">
                <a:latin typeface="+mn-lt"/>
              </a:rPr>
              <a:t>        Eigenvalue    Difference    Proportion    Cumulative</a:t>
            </a:r>
          </a:p>
          <a:p>
            <a:pPr>
              <a:defRPr/>
            </a:pPr>
            <a:endParaRPr lang="en-US" b="1" dirty="0">
              <a:latin typeface="+mn-lt"/>
            </a:endParaRPr>
          </a:p>
          <a:p>
            <a:pPr>
              <a:defRPr/>
            </a:pPr>
            <a:r>
              <a:rPr lang="en-US" b="1" dirty="0">
                <a:latin typeface="+mn-lt"/>
              </a:rPr>
              <a:t>   1    7.10954264    4.80499109        0.5469        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0.5469</a:t>
            </a:r>
          </a:p>
          <a:p>
            <a:pPr>
              <a:defRPr/>
            </a:pPr>
            <a:r>
              <a:rPr lang="en-US" b="1" dirty="0">
                <a:latin typeface="+mn-lt"/>
              </a:rPr>
              <a:t>   2    2.30455155    1.30162837        0.1773        0.7242</a:t>
            </a:r>
          </a:p>
          <a:p>
            <a:pPr>
              <a:defRPr/>
            </a:pPr>
            <a:r>
              <a:rPr lang="en-US" b="1" dirty="0">
                <a:latin typeface="+mn-lt"/>
              </a:rPr>
              <a:t>   3    1.00292318    0.23404351        0.0771        0.8013</a:t>
            </a:r>
          </a:p>
          <a:p>
            <a:pPr>
              <a:defRPr/>
            </a:pPr>
            <a:r>
              <a:rPr lang="en-US" b="1" dirty="0">
                <a:latin typeface="+mn-lt"/>
              </a:rPr>
              <a:t>   4    0.76887967    0.21070080        0.0591        0.8605</a:t>
            </a:r>
          </a:p>
          <a:p>
            <a:pPr>
              <a:defRPr/>
            </a:pPr>
            <a:r>
              <a:rPr lang="en-US" b="1" dirty="0">
                <a:latin typeface="+mn-lt"/>
              </a:rPr>
              <a:t>   5    0.55817886    0.10084923        0.0429        0.9034</a:t>
            </a:r>
          </a:p>
          <a:p>
            <a:pPr>
              <a:defRPr/>
            </a:pPr>
            <a:r>
              <a:rPr lang="en-US" b="1" dirty="0">
                <a:latin typeface="+mn-lt"/>
              </a:rPr>
              <a:t>                                  (more) </a:t>
            </a:r>
          </a:p>
          <a:p>
            <a:pPr>
              <a:defRPr/>
            </a:pPr>
            <a:r>
              <a:rPr lang="en-US" b="1" dirty="0">
                <a:latin typeface="+mn-lt"/>
              </a:rPr>
              <a:t> 13    0.0008758                                 0.0001        1.0000</a:t>
            </a:r>
            <a:endParaRPr lang="en-US" b="1" dirty="0">
              <a:latin typeface="+mn-lt"/>
              <a:cs typeface="Courier New" pitchFamily="49" charset="0"/>
            </a:endParaRPr>
          </a:p>
        </p:txBody>
      </p:sp>
      <p:sp>
        <p:nvSpPr>
          <p:cNvPr id="63491" name="TextBox 4"/>
          <p:cNvSpPr txBox="1">
            <a:spLocks noChangeArrowheads="1"/>
          </p:cNvSpPr>
          <p:nvPr/>
        </p:nvSpPr>
        <p:spPr bwMode="auto">
          <a:xfrm>
            <a:off x="5695394" y="4057738"/>
            <a:ext cx="2868595" cy="1362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55% </a:t>
            </a:r>
            <a:r>
              <a:rPr lang="en-US" dirty="0"/>
              <a:t>of the variation in </a:t>
            </a:r>
          </a:p>
          <a:p>
            <a:pPr eaLnBrk="1" hangingPunct="1"/>
            <a:r>
              <a:rPr lang="en-US" dirty="0"/>
              <a:t>these 13-dimensional </a:t>
            </a:r>
          </a:p>
          <a:p>
            <a:pPr eaLnBrk="1" hangingPunct="1"/>
            <a:r>
              <a:rPr lang="en-US" dirty="0"/>
              <a:t>vectors occurs in </a:t>
            </a:r>
            <a:r>
              <a:rPr lang="en-US" dirty="0">
                <a:solidFill>
                  <a:srgbClr val="FF0000"/>
                </a:solidFill>
              </a:rPr>
              <a:t>one</a:t>
            </a:r>
            <a:endParaRPr lang="en-US" dirty="0"/>
          </a:p>
          <a:p>
            <a:pPr eaLnBrk="1" hangingPunct="1"/>
            <a:r>
              <a:rPr lang="en-US" dirty="0"/>
              <a:t>dimension.</a:t>
            </a:r>
          </a:p>
        </p:txBody>
      </p:sp>
      <p:sp>
        <p:nvSpPr>
          <p:cNvPr id="63492" name="TextBox 5"/>
          <p:cNvSpPr txBox="1">
            <a:spLocks noChangeArrowheads="1"/>
          </p:cNvSpPr>
          <p:nvPr/>
        </p:nvSpPr>
        <p:spPr bwMode="auto">
          <a:xfrm>
            <a:off x="9394382" y="372091"/>
            <a:ext cx="4356181" cy="5794948"/>
          </a:xfrm>
          <a:prstGeom prst="rect">
            <a:avLst/>
          </a:prstGeom>
          <a:noFill/>
          <a:ln w="571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300" dirty="0">
                <a:latin typeface="SAS Monospace" pitchFamily="49" charset="0"/>
              </a:rPr>
              <a:t>Variable         Prin1 </a:t>
            </a:r>
          </a:p>
          <a:p>
            <a:endParaRPr lang="en-US" sz="2300" dirty="0">
              <a:latin typeface="SAS Monospace" pitchFamily="49" charset="0"/>
            </a:endParaRPr>
          </a:p>
          <a:p>
            <a:r>
              <a:rPr lang="en-US" sz="2300" dirty="0">
                <a:latin typeface="SAS Monospace" pitchFamily="49" charset="0"/>
              </a:rPr>
              <a:t>Basketball    -.320074 </a:t>
            </a:r>
          </a:p>
          <a:p>
            <a:r>
              <a:rPr lang="en-US" sz="2300" dirty="0">
                <a:latin typeface="SAS Monospace" pitchFamily="49" charset="0"/>
              </a:rPr>
              <a:t>NCAA          -.314093 </a:t>
            </a:r>
          </a:p>
          <a:p>
            <a:r>
              <a:rPr lang="en-US" sz="2300" dirty="0">
                <a:latin typeface="SAS Monospace" pitchFamily="49" charset="0"/>
              </a:rPr>
              <a:t>Tournament    -.277484 </a:t>
            </a:r>
          </a:p>
          <a:p>
            <a:r>
              <a:rPr lang="en-US" sz="2300" dirty="0" err="1">
                <a:latin typeface="SAS Monospace" pitchFamily="49" charset="0"/>
              </a:rPr>
              <a:t>Score_V</a:t>
            </a:r>
            <a:r>
              <a:rPr lang="en-US" sz="2300" dirty="0">
                <a:latin typeface="SAS Monospace" pitchFamily="49" charset="0"/>
              </a:rPr>
              <a:t>       -.134625 </a:t>
            </a:r>
          </a:p>
          <a:p>
            <a:r>
              <a:rPr lang="en-US" sz="2300" dirty="0" err="1">
                <a:latin typeface="SAS Monospace" pitchFamily="49" charset="0"/>
              </a:rPr>
              <a:t>Score_N</a:t>
            </a:r>
            <a:r>
              <a:rPr lang="en-US" sz="2300" dirty="0">
                <a:latin typeface="SAS Monospace" pitchFamily="49" charset="0"/>
              </a:rPr>
              <a:t>       -.120083 </a:t>
            </a:r>
          </a:p>
          <a:p>
            <a:r>
              <a:rPr lang="en-US" sz="2300" dirty="0">
                <a:latin typeface="SAS Monospace" pitchFamily="49" charset="0"/>
              </a:rPr>
              <a:t>Wins          -.080110</a:t>
            </a:r>
          </a:p>
          <a:p>
            <a:r>
              <a:rPr lang="en-US" sz="2300" dirty="0">
                <a:latin typeface="SAS Monospace" pitchFamily="49" charset="0"/>
              </a:rPr>
              <a:t> </a:t>
            </a:r>
          </a:p>
          <a:p>
            <a:r>
              <a:rPr lang="en-US" sz="2300" dirty="0">
                <a:latin typeface="SAS Monospace" pitchFamily="49" charset="0"/>
              </a:rPr>
              <a:t>Speech        0.273525 </a:t>
            </a:r>
          </a:p>
          <a:p>
            <a:r>
              <a:rPr lang="en-US" sz="2300" dirty="0">
                <a:latin typeface="SAS Monospace" pitchFamily="49" charset="0"/>
              </a:rPr>
              <a:t>Voters        0.294129 </a:t>
            </a:r>
          </a:p>
          <a:p>
            <a:r>
              <a:rPr lang="en-US" sz="2300" dirty="0">
                <a:latin typeface="SAS Monospace" pitchFamily="49" charset="0"/>
              </a:rPr>
              <a:t>Liar          0.309145 </a:t>
            </a:r>
          </a:p>
          <a:p>
            <a:r>
              <a:rPr lang="en-US" sz="2300" dirty="0">
                <a:latin typeface="SAS Monospace" pitchFamily="49" charset="0"/>
              </a:rPr>
              <a:t>Election      0.315647 </a:t>
            </a:r>
          </a:p>
          <a:p>
            <a:r>
              <a:rPr lang="en-US" sz="2300" dirty="0">
                <a:latin typeface="SAS Monospace" pitchFamily="49" charset="0"/>
              </a:rPr>
              <a:t>Republican    0.318973 </a:t>
            </a:r>
          </a:p>
          <a:p>
            <a:r>
              <a:rPr lang="en-US" sz="2300" dirty="0">
                <a:latin typeface="SAS Monospace" pitchFamily="49" charset="0"/>
              </a:rPr>
              <a:t>President     0.333439 </a:t>
            </a:r>
          </a:p>
          <a:p>
            <a:r>
              <a:rPr lang="en-US" sz="2300" dirty="0">
                <a:latin typeface="SAS Monospace" pitchFamily="49" charset="0"/>
              </a:rPr>
              <a:t>Democrat      0.336873 </a:t>
            </a:r>
            <a:endParaRPr lang="en-US" sz="2300" b="1" dirty="0">
              <a:latin typeface="Courier" pitchFamily="49" charset="0"/>
              <a:cs typeface="Courier New" pitchFamily="49" charset="0"/>
            </a:endParaRPr>
          </a:p>
        </p:txBody>
      </p:sp>
      <p:pic>
        <p:nvPicPr>
          <p:cNvPr id="6349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0" b="17776"/>
          <a:stretch>
            <a:fillRect/>
          </a:stretch>
        </p:blipFill>
        <p:spPr bwMode="auto">
          <a:xfrm>
            <a:off x="829341" y="3937734"/>
            <a:ext cx="3163106" cy="318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748127" y="3872671"/>
            <a:ext cx="3349256" cy="2848205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221294" y="5134035"/>
            <a:ext cx="559120" cy="57341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496" name="TextBox 11"/>
          <p:cNvSpPr txBox="1">
            <a:spLocks noChangeArrowheads="1"/>
          </p:cNvSpPr>
          <p:nvPr/>
        </p:nvSpPr>
        <p:spPr bwMode="auto">
          <a:xfrm>
            <a:off x="4097385" y="6501036"/>
            <a:ext cx="933770" cy="43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err="1"/>
              <a:t>Prin</a:t>
            </a:r>
            <a:r>
              <a:rPr lang="en-US" dirty="0"/>
              <a:t> 1</a:t>
            </a:r>
          </a:p>
        </p:txBody>
      </p:sp>
      <p:sp>
        <p:nvSpPr>
          <p:cNvPr id="63497" name="TextBox 12"/>
          <p:cNvSpPr txBox="1">
            <a:spLocks noChangeArrowheads="1"/>
          </p:cNvSpPr>
          <p:nvPr/>
        </p:nvSpPr>
        <p:spPr bwMode="auto">
          <a:xfrm>
            <a:off x="2591672" y="4692749"/>
            <a:ext cx="933770" cy="43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err="1"/>
              <a:t>Prin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761206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761977961"/>
              </p:ext>
            </p:extLst>
          </p:nvPr>
        </p:nvGraphicFramePr>
        <p:xfrm>
          <a:off x="3582725" y="3577250"/>
          <a:ext cx="2438400" cy="205740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95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55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 Box 17"/>
          <p:cNvSpPr txBox="1">
            <a:spLocks noChangeArrowheads="1"/>
          </p:cNvSpPr>
          <p:nvPr/>
        </p:nvSpPr>
        <p:spPr bwMode="auto">
          <a:xfrm>
            <a:off x="4039934" y="2815250"/>
            <a:ext cx="1844419" cy="70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3" rIns="91410" bIns="4570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Heart Disease</a:t>
            </a:r>
          </a:p>
          <a:p>
            <a:pPr eaLnBrk="1" hangingPunct="1"/>
            <a:r>
              <a:rPr lang="en-US"/>
              <a:t>No             Yes</a:t>
            </a:r>
          </a:p>
        </p:txBody>
      </p:sp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2444171" y="3729652"/>
            <a:ext cx="1030605" cy="193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0" tIns="45703" rIns="91410" bIns="4570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Low</a:t>
            </a:r>
          </a:p>
          <a:p>
            <a:pPr eaLnBrk="1" hangingPunct="1"/>
            <a:r>
              <a:rPr lang="en-US" dirty="0"/>
              <a:t>BP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High</a:t>
            </a:r>
          </a:p>
          <a:p>
            <a:pPr eaLnBrk="1" hangingPunct="1"/>
            <a:r>
              <a:rPr lang="en-US" dirty="0"/>
              <a:t>BP</a:t>
            </a: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6021127" y="3577253"/>
            <a:ext cx="968374" cy="147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3" rIns="91410" bIns="4570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100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100</a:t>
            </a: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3525934" y="6029506"/>
            <a:ext cx="2627967" cy="4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3" rIns="91410" bIns="4570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DEPENDENT (effect)</a:t>
            </a:r>
          </a:p>
        </p:txBody>
      </p:sp>
      <p:graphicFrame>
        <p:nvGraphicFramePr>
          <p:cNvPr id="7" name="Group 3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157892653"/>
              </p:ext>
            </p:extLst>
          </p:nvPr>
        </p:nvGraphicFramePr>
        <p:xfrm>
          <a:off x="7240325" y="3573022"/>
          <a:ext cx="2438400" cy="2060448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0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itchFamily="34" charset="0"/>
                        </a:rPr>
                        <a:t>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itchFamily="34" charset="0"/>
                        </a:rPr>
                        <a:t> 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8893E"/>
                          </a:solidFill>
                          <a:effectLst/>
                          <a:latin typeface="Arial" pitchFamily="34" charset="0"/>
                        </a:rPr>
                        <a:t>75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itchFamily="34" charset="0"/>
                        </a:rPr>
                        <a:t>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itchFamily="34" charset="0"/>
                        </a:rPr>
                        <a:t> 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8893E"/>
                          </a:solidFill>
                          <a:effectLst/>
                          <a:latin typeface="Arial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8893E"/>
                          </a:solidFill>
                          <a:effectLst/>
                          <a:latin typeface="Arial" pitchFamily="34" charset="0"/>
                        </a:rPr>
                        <a:t>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8893E"/>
                          </a:solidFill>
                          <a:effectLst/>
                          <a:latin typeface="Arial" pitchFamily="34" charset="0"/>
                        </a:rPr>
                        <a:t>  75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8893E"/>
                          </a:solidFill>
                          <a:effectLst/>
                          <a:latin typeface="Arial" pitchFamily="34" charset="0"/>
                        </a:rPr>
                        <a:t>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8893E"/>
                          </a:solidFill>
                          <a:effectLst/>
                          <a:latin typeface="Arial" pitchFamily="34" charset="0"/>
                        </a:rPr>
                        <a:t>  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 Box 34"/>
          <p:cNvSpPr txBox="1">
            <a:spLocks noChangeArrowheads="1"/>
          </p:cNvSpPr>
          <p:nvPr/>
        </p:nvSpPr>
        <p:spPr bwMode="auto">
          <a:xfrm>
            <a:off x="7240327" y="6029502"/>
            <a:ext cx="3233710" cy="4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0" tIns="45703" rIns="91410" bIns="4570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INDEPENDENT (no effect)</a:t>
            </a:r>
          </a:p>
        </p:txBody>
      </p:sp>
      <p:sp>
        <p:nvSpPr>
          <p:cNvPr id="9" name="Text Box 35"/>
          <p:cNvSpPr txBox="1">
            <a:spLocks noChangeArrowheads="1"/>
          </p:cNvSpPr>
          <p:nvPr/>
        </p:nvSpPr>
        <p:spPr bwMode="auto">
          <a:xfrm>
            <a:off x="7468934" y="2815250"/>
            <a:ext cx="1844419" cy="70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3" rIns="91410" bIns="4570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Heart Disease</a:t>
            </a:r>
          </a:p>
          <a:p>
            <a:pPr eaLnBrk="1" hangingPunct="1"/>
            <a:r>
              <a:rPr lang="en-US" dirty="0"/>
              <a:t>No             Yes</a:t>
            </a:r>
          </a:p>
        </p:txBody>
      </p:sp>
      <p:pic>
        <p:nvPicPr>
          <p:cNvPr id="10" name="Picture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365" y="3810277"/>
            <a:ext cx="1889125" cy="1416050"/>
          </a:xfrm>
          <a:prstGeom prst="rect">
            <a:avLst/>
          </a:prstGeom>
          <a:noFill/>
          <a:ln w="38100">
            <a:solidFill>
              <a:srgbClr val="5F2DD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9747901" y="3580028"/>
            <a:ext cx="968374" cy="147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3" rIns="91410" bIns="4570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100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100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60611" y="5663757"/>
            <a:ext cx="1806844" cy="461631"/>
          </a:xfrm>
          <a:prstGeom prst="rect">
            <a:avLst/>
          </a:prstGeom>
          <a:noFill/>
        </p:spPr>
        <p:txBody>
          <a:bodyPr wrap="none" lIns="91410" tIns="45703" rIns="91410" bIns="45703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150         50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54387" y="5618738"/>
            <a:ext cx="1806844" cy="461631"/>
          </a:xfrm>
          <a:prstGeom prst="rect">
            <a:avLst/>
          </a:prstGeom>
          <a:noFill/>
        </p:spPr>
        <p:txBody>
          <a:bodyPr wrap="none" lIns="91410" tIns="45703" rIns="91410" bIns="45703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150         50</a:t>
            </a: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4368750" y="1858401"/>
            <a:ext cx="3906347" cy="5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575" tIns="65288" rIns="130575" bIns="65288" numCol="1" anchor="t" anchorCtr="0" compatLnSpc="1">
            <a:prstTxWarp prst="textNoShape">
              <a:avLst/>
            </a:prstTxWarp>
            <a:spAutoFit/>
          </a:bodyPr>
          <a:lstStyle>
            <a:lvl1pPr marL="495300" indent="-495300" algn="l" rtl="0" eaLnBrk="1" fontAlgn="base" hangingPunct="1">
              <a:lnSpc>
                <a:spcPct val="90000"/>
              </a:lnSpc>
              <a:spcBef>
                <a:spcPct val="35000"/>
              </a:spcBef>
              <a:spcAft>
                <a:spcPct val="17000"/>
              </a:spcAft>
              <a:buClr>
                <a:schemeClr val="accent2"/>
              </a:buClr>
              <a:buFont typeface="Wingdings" pitchFamily="2" charset="2"/>
              <a:buChar char="§"/>
              <a:defRPr sz="3400">
                <a:solidFill>
                  <a:srgbClr val="292929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976313" indent="-315913" algn="l" rtl="0" eaLnBrk="1" fontAlgn="base" hangingPunct="1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accent2"/>
              </a:buClr>
              <a:buFont typeface="Wingdings" pitchFamily="2" charset="2"/>
              <a:buChar char="§"/>
              <a:defRPr sz="2900">
                <a:solidFill>
                  <a:srgbClr val="292929"/>
                </a:solidFill>
                <a:latin typeface="+mn-lt"/>
                <a:ea typeface="ＭＳ Ｐゴシック" pitchFamily="-112" charset="-128"/>
              </a:defRPr>
            </a:lvl2pPr>
            <a:lvl3pPr marL="1463675" indent="-323850" algn="l" rtl="0" eaLnBrk="1" fontAlgn="base" hangingPunct="1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accent2"/>
              </a:buClr>
              <a:buFont typeface="Arial" pitchFamily="34" charset="0"/>
              <a:buChar char="»"/>
              <a:defRPr sz="2900">
                <a:solidFill>
                  <a:srgbClr val="292929"/>
                </a:solidFill>
                <a:latin typeface="+mn-lt"/>
                <a:ea typeface="ＭＳ Ｐゴシック" pitchFamily="-112" charset="-128"/>
              </a:defRPr>
            </a:lvl3pPr>
            <a:lvl4pPr marL="2284413" indent="-325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9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938463" indent="-325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29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3592106" indent="-3265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900">
                <a:solidFill>
                  <a:schemeClr val="tx1"/>
                </a:solidFill>
                <a:latin typeface="+mn-lt"/>
              </a:defRPr>
            </a:lvl6pPr>
            <a:lvl7pPr marL="4245216" indent="-3265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900">
                <a:solidFill>
                  <a:schemeClr val="tx1"/>
                </a:solidFill>
                <a:latin typeface="+mn-lt"/>
              </a:defRPr>
            </a:lvl7pPr>
            <a:lvl8pPr marL="4898327" indent="-3265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900">
                <a:solidFill>
                  <a:schemeClr val="tx1"/>
                </a:solidFill>
                <a:latin typeface="+mn-lt"/>
              </a:defRPr>
            </a:lvl8pPr>
            <a:lvl9pPr marL="5551437" indent="-3265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9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900" kern="0" dirty="0"/>
              <a:t>Contingency tables</a:t>
            </a: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1546168" y="4599600"/>
            <a:ext cx="176229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8893E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720304" y="4245656"/>
            <a:ext cx="825807" cy="707852"/>
          </a:xfrm>
          <a:prstGeom prst="rect">
            <a:avLst/>
          </a:prstGeom>
          <a:noFill/>
        </p:spPr>
        <p:txBody>
          <a:bodyPr wrap="none" lIns="91410" tIns="45703" rIns="91410" bIns="45703" rtlCol="0">
            <a:spAutoFit/>
          </a:bodyPr>
          <a:lstStyle/>
          <a:p>
            <a:r>
              <a:rPr lang="en-US" dirty="0">
                <a:solidFill>
                  <a:srgbClr val="C8893E"/>
                </a:solidFill>
              </a:rPr>
              <a:t>180 ?</a:t>
            </a:r>
          </a:p>
          <a:p>
            <a:r>
              <a:rPr lang="en-US" dirty="0">
                <a:solidFill>
                  <a:srgbClr val="C8893E"/>
                </a:solidFill>
              </a:rPr>
              <a:t>240?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3474693" y="242105"/>
            <a:ext cx="6061242" cy="842416"/>
          </a:xfrm>
        </p:spPr>
        <p:txBody>
          <a:bodyPr/>
          <a:lstStyle/>
          <a:p>
            <a:pPr eaLnBrk="1" hangingPunct="1"/>
            <a:r>
              <a:rPr lang="en-US" dirty="0"/>
              <a:t>How to make splits? </a:t>
            </a:r>
          </a:p>
        </p:txBody>
      </p:sp>
      <p:pic>
        <p:nvPicPr>
          <p:cNvPr id="18" name="Picture 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059" y="242105"/>
            <a:ext cx="2149738" cy="1425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85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0" grpId="0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TextBox 4"/>
          <p:cNvSpPr txBox="1">
            <a:spLocks noChangeArrowheads="1"/>
          </p:cNvSpPr>
          <p:nvPr/>
        </p:nvSpPr>
        <p:spPr bwMode="auto">
          <a:xfrm>
            <a:off x="5695394" y="4057738"/>
            <a:ext cx="2868595" cy="1362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55% </a:t>
            </a:r>
            <a:r>
              <a:rPr lang="en-US" dirty="0"/>
              <a:t>of the variation in </a:t>
            </a:r>
          </a:p>
          <a:p>
            <a:pPr eaLnBrk="1" hangingPunct="1"/>
            <a:r>
              <a:rPr lang="en-US" dirty="0"/>
              <a:t>these 13-dimensional </a:t>
            </a:r>
          </a:p>
          <a:p>
            <a:pPr eaLnBrk="1" hangingPunct="1"/>
            <a:r>
              <a:rPr lang="en-US" dirty="0"/>
              <a:t>vectors occurs in </a:t>
            </a:r>
            <a:r>
              <a:rPr lang="en-US" dirty="0">
                <a:solidFill>
                  <a:srgbClr val="FF0000"/>
                </a:solidFill>
              </a:rPr>
              <a:t>one</a:t>
            </a:r>
            <a:endParaRPr lang="en-US" dirty="0"/>
          </a:p>
          <a:p>
            <a:pPr eaLnBrk="1" hangingPunct="1"/>
            <a:r>
              <a:rPr lang="en-US" dirty="0"/>
              <a:t>dimension.</a:t>
            </a:r>
          </a:p>
        </p:txBody>
      </p:sp>
      <p:sp>
        <p:nvSpPr>
          <p:cNvPr id="63492" name="TextBox 5"/>
          <p:cNvSpPr txBox="1">
            <a:spLocks noChangeArrowheads="1"/>
          </p:cNvSpPr>
          <p:nvPr/>
        </p:nvSpPr>
        <p:spPr bwMode="auto">
          <a:xfrm>
            <a:off x="9394382" y="372091"/>
            <a:ext cx="4356181" cy="5794948"/>
          </a:xfrm>
          <a:prstGeom prst="rect">
            <a:avLst/>
          </a:prstGeom>
          <a:noFill/>
          <a:ln w="571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300">
                <a:latin typeface="SAS Monospace" pitchFamily="49" charset="0"/>
              </a:rPr>
              <a:t>Variable         Prin1 </a:t>
            </a:r>
          </a:p>
          <a:p>
            <a:endParaRPr lang="en-US" sz="2300">
              <a:latin typeface="SAS Monospace" pitchFamily="49" charset="0"/>
            </a:endParaRPr>
          </a:p>
          <a:p>
            <a:r>
              <a:rPr lang="en-US" sz="2300">
                <a:latin typeface="SAS Monospace" pitchFamily="49" charset="0"/>
              </a:rPr>
              <a:t>Basketball    -.320074 </a:t>
            </a:r>
          </a:p>
          <a:p>
            <a:r>
              <a:rPr lang="en-US" sz="2300">
                <a:latin typeface="SAS Monospace" pitchFamily="49" charset="0"/>
              </a:rPr>
              <a:t>NCAA          -.314093 </a:t>
            </a:r>
          </a:p>
          <a:p>
            <a:r>
              <a:rPr lang="en-US" sz="2300">
                <a:latin typeface="SAS Monospace" pitchFamily="49" charset="0"/>
              </a:rPr>
              <a:t>Tournament    -.277484 </a:t>
            </a:r>
          </a:p>
          <a:p>
            <a:r>
              <a:rPr lang="en-US" sz="2300">
                <a:latin typeface="SAS Monospace" pitchFamily="49" charset="0"/>
              </a:rPr>
              <a:t>Score_V       -.134625 </a:t>
            </a:r>
          </a:p>
          <a:p>
            <a:r>
              <a:rPr lang="en-US" sz="2300">
                <a:latin typeface="SAS Monospace" pitchFamily="49" charset="0"/>
              </a:rPr>
              <a:t>Score_N       -.120083 </a:t>
            </a:r>
          </a:p>
          <a:p>
            <a:r>
              <a:rPr lang="en-US" sz="2300">
                <a:latin typeface="SAS Monospace" pitchFamily="49" charset="0"/>
              </a:rPr>
              <a:t>Wins          -.080110</a:t>
            </a:r>
          </a:p>
          <a:p>
            <a:r>
              <a:rPr lang="en-US" sz="2300">
                <a:latin typeface="SAS Monospace" pitchFamily="49" charset="0"/>
              </a:rPr>
              <a:t> </a:t>
            </a:r>
          </a:p>
          <a:p>
            <a:r>
              <a:rPr lang="en-US" sz="2300">
                <a:latin typeface="SAS Monospace" pitchFamily="49" charset="0"/>
              </a:rPr>
              <a:t>Speech        0.273525 </a:t>
            </a:r>
          </a:p>
          <a:p>
            <a:r>
              <a:rPr lang="en-US" sz="2300">
                <a:latin typeface="SAS Monospace" pitchFamily="49" charset="0"/>
              </a:rPr>
              <a:t>Voters        0.294129 </a:t>
            </a:r>
          </a:p>
          <a:p>
            <a:r>
              <a:rPr lang="en-US" sz="2300">
                <a:latin typeface="SAS Monospace" pitchFamily="49" charset="0"/>
              </a:rPr>
              <a:t>Liar          0.309145 </a:t>
            </a:r>
          </a:p>
          <a:p>
            <a:r>
              <a:rPr lang="en-US" sz="2300">
                <a:latin typeface="SAS Monospace" pitchFamily="49" charset="0"/>
              </a:rPr>
              <a:t>Election      0.315647 </a:t>
            </a:r>
          </a:p>
          <a:p>
            <a:r>
              <a:rPr lang="en-US" sz="2300">
                <a:latin typeface="SAS Monospace" pitchFamily="49" charset="0"/>
              </a:rPr>
              <a:t>Republican    0.318973 </a:t>
            </a:r>
          </a:p>
          <a:p>
            <a:r>
              <a:rPr lang="en-US" sz="2300">
                <a:latin typeface="SAS Monospace" pitchFamily="49" charset="0"/>
              </a:rPr>
              <a:t>President     0.333439 </a:t>
            </a:r>
          </a:p>
          <a:p>
            <a:r>
              <a:rPr lang="en-US" sz="2300">
                <a:latin typeface="SAS Monospace" pitchFamily="49" charset="0"/>
              </a:rPr>
              <a:t>Democrat      0.336873 </a:t>
            </a:r>
            <a:endParaRPr lang="en-US" sz="2300" b="1">
              <a:latin typeface="Courier" pitchFamily="49" charset="0"/>
              <a:cs typeface="Courier New" pitchFamily="49" charset="0"/>
            </a:endParaRPr>
          </a:p>
        </p:txBody>
      </p:sp>
      <p:pic>
        <p:nvPicPr>
          <p:cNvPr id="6349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0" b="17776"/>
          <a:stretch>
            <a:fillRect/>
          </a:stretch>
        </p:blipFill>
        <p:spPr bwMode="auto">
          <a:xfrm rot="19189369">
            <a:off x="829341" y="4176270"/>
            <a:ext cx="3163106" cy="318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rot="19189369">
            <a:off x="748127" y="4111207"/>
            <a:ext cx="3349256" cy="2848205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500854" y="5135567"/>
            <a:ext cx="0" cy="79831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496" name="TextBox 11"/>
          <p:cNvSpPr txBox="1">
            <a:spLocks noChangeArrowheads="1"/>
          </p:cNvSpPr>
          <p:nvPr/>
        </p:nvSpPr>
        <p:spPr bwMode="auto">
          <a:xfrm>
            <a:off x="4540488" y="5317499"/>
            <a:ext cx="933770" cy="43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err="1"/>
              <a:t>Prin</a:t>
            </a:r>
            <a:r>
              <a:rPr lang="en-US" dirty="0"/>
              <a:t> 1</a:t>
            </a:r>
          </a:p>
        </p:txBody>
      </p:sp>
      <p:sp>
        <p:nvSpPr>
          <p:cNvPr id="63497" name="TextBox 12"/>
          <p:cNvSpPr txBox="1">
            <a:spLocks noChangeArrowheads="1"/>
          </p:cNvSpPr>
          <p:nvPr/>
        </p:nvSpPr>
        <p:spPr bwMode="auto">
          <a:xfrm>
            <a:off x="2091921" y="4668239"/>
            <a:ext cx="933770" cy="43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err="1"/>
              <a:t>Prin</a:t>
            </a:r>
            <a:r>
              <a:rPr lang="en-US" dirty="0"/>
              <a:t> 2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3466214" y="5227961"/>
            <a:ext cx="0" cy="3073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08F3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3592626" y="5544665"/>
            <a:ext cx="0" cy="15367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08F3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3487482" y="5535307"/>
            <a:ext cx="0" cy="23036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08F3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3338626" y="5535313"/>
            <a:ext cx="0" cy="24417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08F3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3203946" y="5381633"/>
            <a:ext cx="0" cy="63453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08F3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>
            <a:off x="1502738" y="5530033"/>
            <a:ext cx="0" cy="20862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1619696" y="5250448"/>
            <a:ext cx="0" cy="20862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>
            <a:off x="1743742" y="5373761"/>
            <a:ext cx="0" cy="17090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>
            <a:off x="1045538" y="5556576"/>
            <a:ext cx="0" cy="14232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3"/>
          <p:cNvSpPr txBox="1">
            <a:spLocks noChangeArrowheads="1"/>
          </p:cNvSpPr>
          <p:nvPr/>
        </p:nvSpPr>
        <p:spPr bwMode="auto">
          <a:xfrm>
            <a:off x="609602" y="170112"/>
            <a:ext cx="6975488" cy="3517401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30582" tIns="65292" rIns="130582" bIns="65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             Eigenvalues of the Correlation Matrix</a:t>
            </a:r>
          </a:p>
          <a:p>
            <a:pPr>
              <a:defRPr/>
            </a:pPr>
            <a:endParaRPr lang="en-US" b="1" dirty="0">
              <a:latin typeface="+mn-lt"/>
            </a:endParaRPr>
          </a:p>
          <a:p>
            <a:pPr>
              <a:defRPr/>
            </a:pPr>
            <a:r>
              <a:rPr lang="en-US" b="1" dirty="0">
                <a:latin typeface="+mn-lt"/>
              </a:rPr>
              <a:t>        Eigenvalue    Difference    Proportion    Cumulative</a:t>
            </a:r>
          </a:p>
          <a:p>
            <a:pPr>
              <a:defRPr/>
            </a:pPr>
            <a:endParaRPr lang="en-US" b="1" dirty="0">
              <a:latin typeface="+mn-lt"/>
            </a:endParaRPr>
          </a:p>
          <a:p>
            <a:pPr>
              <a:defRPr/>
            </a:pPr>
            <a:r>
              <a:rPr lang="en-US" b="1" dirty="0">
                <a:latin typeface="+mn-lt"/>
              </a:rPr>
              <a:t>   1    7.10954264    4.80499109        0.5469        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0.5469</a:t>
            </a:r>
          </a:p>
          <a:p>
            <a:pPr>
              <a:defRPr/>
            </a:pPr>
            <a:r>
              <a:rPr lang="en-US" b="1" dirty="0">
                <a:latin typeface="+mn-lt"/>
              </a:rPr>
              <a:t>   2    2.30455155    1.30162837        0.1773        0.7242</a:t>
            </a:r>
          </a:p>
          <a:p>
            <a:pPr>
              <a:defRPr/>
            </a:pPr>
            <a:r>
              <a:rPr lang="en-US" b="1" dirty="0">
                <a:latin typeface="+mn-lt"/>
              </a:rPr>
              <a:t>   3    1.00292318    0.23404351        0.0771        0.8013</a:t>
            </a:r>
          </a:p>
          <a:p>
            <a:pPr>
              <a:defRPr/>
            </a:pPr>
            <a:r>
              <a:rPr lang="en-US" b="1" dirty="0">
                <a:latin typeface="+mn-lt"/>
              </a:rPr>
              <a:t>   4    0.76887967    0.21070080        0.0591        0.8605</a:t>
            </a:r>
          </a:p>
          <a:p>
            <a:pPr>
              <a:defRPr/>
            </a:pPr>
            <a:r>
              <a:rPr lang="en-US" b="1" dirty="0">
                <a:latin typeface="+mn-lt"/>
              </a:rPr>
              <a:t>   5    0.55817886    0.10084923        0.0429        0.9034</a:t>
            </a:r>
          </a:p>
          <a:p>
            <a:pPr>
              <a:defRPr/>
            </a:pPr>
            <a:r>
              <a:rPr lang="en-US" b="1" dirty="0">
                <a:latin typeface="+mn-lt"/>
              </a:rPr>
              <a:t>                                  (more) </a:t>
            </a:r>
          </a:p>
          <a:p>
            <a:pPr>
              <a:defRPr/>
            </a:pPr>
            <a:r>
              <a:rPr lang="en-US" b="1" dirty="0">
                <a:latin typeface="+mn-lt"/>
              </a:rPr>
              <a:t> 13    0.0008758                                 0.0001        1.0000</a:t>
            </a:r>
            <a:endParaRPr lang="en-US" b="1" dirty="0">
              <a:latin typeface="+mn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1538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" t="35923" r="26438" b="8045"/>
          <a:stretch/>
        </p:blipFill>
        <p:spPr bwMode="auto">
          <a:xfrm>
            <a:off x="294879" y="594863"/>
            <a:ext cx="14046200" cy="565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999459" y="1169015"/>
            <a:ext cx="5492781" cy="0"/>
          </a:xfrm>
          <a:prstGeom prst="straightConnector1">
            <a:avLst/>
          </a:prstGeom>
          <a:ln w="3492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249680" y="2411353"/>
            <a:ext cx="4428106" cy="0"/>
          </a:xfrm>
          <a:prstGeom prst="straightConnector1">
            <a:avLst/>
          </a:prstGeom>
          <a:ln w="3492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341120" y="2717572"/>
            <a:ext cx="4613114" cy="0"/>
          </a:xfrm>
          <a:prstGeom prst="straightConnector1">
            <a:avLst/>
          </a:prstGeom>
          <a:ln w="3492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073891" y="3689288"/>
            <a:ext cx="1947178" cy="0"/>
          </a:xfrm>
          <a:prstGeom prst="straightConnector1">
            <a:avLst/>
          </a:prstGeom>
          <a:ln w="3492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424767" y="4967424"/>
            <a:ext cx="1459496" cy="0"/>
          </a:xfrm>
          <a:prstGeom prst="straightConnector1">
            <a:avLst/>
          </a:prstGeom>
          <a:ln w="3492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5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159" y="1583831"/>
            <a:ext cx="2049957" cy="45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 bwMode="auto">
          <a:xfrm rot="2053922">
            <a:off x="2910784" y="-131925"/>
            <a:ext cx="3533613" cy="6124354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3" tIns="45711" rIns="91423" bIns="45711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217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400"/>
          </a:p>
        </p:txBody>
      </p:sp>
      <p:sp>
        <p:nvSpPr>
          <p:cNvPr id="17" name="Oval 16"/>
          <p:cNvSpPr/>
          <p:nvPr/>
        </p:nvSpPr>
        <p:spPr bwMode="auto">
          <a:xfrm>
            <a:off x="11561688" y="1041991"/>
            <a:ext cx="1766806" cy="439124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23" tIns="45711" rIns="91423" bIns="45711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217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400"/>
          </a:p>
        </p:txBody>
      </p:sp>
      <p:cxnSp>
        <p:nvCxnSpPr>
          <p:cNvPr id="12" name="Straight Connector 11"/>
          <p:cNvCxnSpPr/>
          <p:nvPr/>
        </p:nvCxnSpPr>
        <p:spPr bwMode="auto">
          <a:xfrm flipH="1">
            <a:off x="6645338" y="1169015"/>
            <a:ext cx="42530" cy="390271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11897833" y="2115884"/>
            <a:ext cx="31898" cy="295585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900535" y="1610471"/>
            <a:ext cx="997355" cy="707868"/>
          </a:xfrm>
          <a:prstGeom prst="rect">
            <a:avLst/>
          </a:prstGeom>
          <a:noFill/>
        </p:spPr>
        <p:txBody>
          <a:bodyPr wrap="none" lIns="91423" tIns="45711" rIns="91423" bIns="45711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Sports </a:t>
            </a:r>
          </a:p>
          <a:p>
            <a:r>
              <a:rPr lang="en-US" dirty="0">
                <a:solidFill>
                  <a:srgbClr val="00B050"/>
                </a:solidFill>
              </a:rPr>
              <a:t>Cluster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526473" y="2766431"/>
            <a:ext cx="998957" cy="707868"/>
          </a:xfrm>
          <a:prstGeom prst="rect">
            <a:avLst/>
          </a:prstGeom>
          <a:noFill/>
        </p:spPr>
        <p:txBody>
          <a:bodyPr wrap="none" lIns="91423" tIns="45711" rIns="91423" bIns="45711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Politics</a:t>
            </a:r>
          </a:p>
          <a:p>
            <a:r>
              <a:rPr lang="en-US" dirty="0">
                <a:solidFill>
                  <a:srgbClr val="FF0000"/>
                </a:solidFill>
              </a:rPr>
              <a:t>Cluster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86810" y="5794748"/>
            <a:ext cx="13460819" cy="0"/>
          </a:xfrm>
          <a:prstGeom prst="straightConnector1">
            <a:avLst/>
          </a:prstGeom>
          <a:ln w="3810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90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6" grpId="0"/>
      <p:bldP spid="1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Box 3"/>
          <p:cNvSpPr txBox="1">
            <a:spLocks noChangeArrowheads="1"/>
          </p:cNvSpPr>
          <p:nvPr/>
        </p:nvSpPr>
        <p:spPr bwMode="auto">
          <a:xfrm>
            <a:off x="2709239" y="95527"/>
            <a:ext cx="10772846" cy="813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0589" tIns="65295" rIns="130589" bIns="6529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SAS Monospace" pitchFamily="49" charset="0"/>
                <a:ea typeface="+mn-ea"/>
                <a:cs typeface="+mn-cs"/>
              </a:rPr>
              <a:t>                          R   B                   T</a:t>
            </a:r>
          </a:p>
          <a:p>
            <a:r>
              <a:rPr lang="en-US" b="1" dirty="0">
                <a:solidFill>
                  <a:srgbClr val="000000"/>
                </a:solidFill>
                <a:latin typeface="SAS Monospace" pitchFamily="49" charset="0"/>
                <a:ea typeface="+mn-ea"/>
                <a:cs typeface="+mn-cs"/>
              </a:rPr>
              <a:t>                      P   e   a                   o</a:t>
            </a:r>
          </a:p>
          <a:p>
            <a:r>
              <a:rPr lang="pt-BR" b="1" dirty="0">
                <a:solidFill>
                  <a:srgbClr val="000000"/>
                </a:solidFill>
                <a:latin typeface="SAS Monospace" pitchFamily="49" charset="0"/>
                <a:ea typeface="+mn-ea"/>
                <a:cs typeface="+mn-cs"/>
              </a:rPr>
              <a:t> d                E   r   p   s   D               u</a:t>
            </a:r>
          </a:p>
          <a:p>
            <a:r>
              <a:rPr lang="pt-BR" b="1" dirty="0">
                <a:solidFill>
                  <a:srgbClr val="000000"/>
                </a:solidFill>
                <a:latin typeface="SAS Monospace" pitchFamily="49" charset="0"/>
                <a:ea typeface="+mn-ea"/>
                <a:cs typeface="+mn-cs"/>
              </a:rPr>
              <a:t> o  C             l   e   u   k   e               r           S   S</a:t>
            </a:r>
          </a:p>
          <a:p>
            <a:r>
              <a:rPr lang="pt-BR" b="1" dirty="0">
                <a:solidFill>
                  <a:srgbClr val="000000"/>
                </a:solidFill>
                <a:latin typeface="SAS Monospace" pitchFamily="49" charset="0"/>
                <a:ea typeface="+mn-ea"/>
                <a:cs typeface="+mn-cs"/>
              </a:rPr>
              <a:t> c  L             e   s   b   e   m   V           n   S       c   c</a:t>
            </a:r>
          </a:p>
          <a:p>
            <a:r>
              <a:rPr lang="pl-PL" b="1" dirty="0">
                <a:solidFill>
                  <a:srgbClr val="000000"/>
                </a:solidFill>
                <a:latin typeface="SAS Monospace" pitchFamily="49" charset="0"/>
                <a:ea typeface="+mn-ea"/>
                <a:cs typeface="+mn-cs"/>
              </a:rPr>
              <a:t> u  U      P      c   i   l   t   o   o           a   p       o   o</a:t>
            </a:r>
          </a:p>
          <a:p>
            <a:r>
              <a:rPr lang="pt-BR" b="1" dirty="0">
                <a:solidFill>
                  <a:srgbClr val="000000"/>
                </a:solidFill>
                <a:latin typeface="SAS Monospace" pitchFamily="49" charset="0"/>
                <a:ea typeface="+mn-ea"/>
                <a:cs typeface="+mn-cs"/>
              </a:rPr>
              <a:t> m  S      r      t   d   i   b   c   t   N   L   m   e   W   r   r</a:t>
            </a:r>
          </a:p>
          <a:p>
            <a:r>
              <a:rPr lang="en-US" b="1" dirty="0">
                <a:solidFill>
                  <a:srgbClr val="000000"/>
                </a:solidFill>
                <a:latin typeface="SAS Monospace" pitchFamily="49" charset="0"/>
                <a:ea typeface="+mn-ea"/>
                <a:cs typeface="+mn-cs"/>
              </a:rPr>
              <a:t> e  T      </a:t>
            </a:r>
            <a:r>
              <a:rPr lang="en-US" b="1" dirty="0" err="1">
                <a:solidFill>
                  <a:srgbClr val="000000"/>
                </a:solidFill>
                <a:latin typeface="SAS Monospace" pitchFamily="49" charset="0"/>
                <a:ea typeface="+mn-ea"/>
                <a:cs typeface="+mn-c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SAS Monospace" pitchFamily="49" charset="0"/>
                <a:ea typeface="+mn-ea"/>
                <a:cs typeface="+mn-cs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SAS Monospace" pitchFamily="49" charset="0"/>
                <a:ea typeface="+mn-ea"/>
                <a:cs typeface="+mn-c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SAS Monospace" pitchFamily="49" charset="0"/>
                <a:ea typeface="+mn-ea"/>
                <a:cs typeface="+mn-cs"/>
              </a:rPr>
              <a:t>   e   c   a   r   e   C   </a:t>
            </a:r>
            <a:r>
              <a:rPr lang="en-US" b="1" dirty="0" err="1">
                <a:solidFill>
                  <a:srgbClr val="000000"/>
                </a:solidFill>
                <a:latin typeface="SAS Monospace" pitchFamily="49" charset="0"/>
                <a:ea typeface="+mn-ea"/>
                <a:cs typeface="+mn-c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SAS Monospace" pitchFamily="49" charset="0"/>
                <a:ea typeface="+mn-ea"/>
                <a:cs typeface="+mn-cs"/>
              </a:rPr>
              <a:t>   e   </a:t>
            </a:r>
            <a:r>
              <a:rPr lang="en-US" b="1" dirty="0" err="1">
                <a:solidFill>
                  <a:srgbClr val="000000"/>
                </a:solidFill>
                <a:latin typeface="SAS Monospace" pitchFamily="49" charset="0"/>
                <a:ea typeface="+mn-ea"/>
                <a:cs typeface="+mn-cs"/>
              </a:rPr>
              <a:t>e</a:t>
            </a:r>
            <a:r>
              <a:rPr lang="en-US" b="1" dirty="0">
                <a:solidFill>
                  <a:srgbClr val="000000"/>
                </a:solidFill>
                <a:latin typeface="SAS Monospace" pitchFamily="49" charset="0"/>
                <a:ea typeface="+mn-ea"/>
                <a:cs typeface="+mn-cs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SAS Monospace" pitchFamily="49" charset="0"/>
                <a:ea typeface="+mn-ea"/>
                <a:cs typeface="+mn-c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SAS Monospace" pitchFamily="49" charset="0"/>
                <a:ea typeface="+mn-ea"/>
                <a:cs typeface="+mn-cs"/>
              </a:rPr>
              <a:t>   e   </a:t>
            </a:r>
            <a:r>
              <a:rPr lang="en-US" b="1" dirty="0" err="1">
                <a:solidFill>
                  <a:srgbClr val="000000"/>
                </a:solidFill>
                <a:latin typeface="SAS Monospace" pitchFamily="49" charset="0"/>
                <a:ea typeface="+mn-ea"/>
                <a:cs typeface="+mn-cs"/>
              </a:rPr>
              <a:t>e</a:t>
            </a:r>
            <a:endParaRPr lang="en-US" b="1" dirty="0">
              <a:solidFill>
                <a:srgbClr val="000000"/>
              </a:solidFill>
              <a:latin typeface="SAS Monospace" pitchFamily="49" charset="0"/>
              <a:ea typeface="+mn-ea"/>
              <a:cs typeface="+mn-cs"/>
            </a:endParaRPr>
          </a:p>
          <a:p>
            <a:r>
              <a:rPr lang="pt-BR" b="1" dirty="0">
                <a:solidFill>
                  <a:srgbClr val="000000"/>
                </a:solidFill>
                <a:latin typeface="SAS Monospace" pitchFamily="49" charset="0"/>
                <a:ea typeface="+mn-ea"/>
                <a:cs typeface="+mn-cs"/>
              </a:rPr>
              <a:t> n  E      n      o   n   a   l   a   r   A   a   n   c   n   _   _</a:t>
            </a:r>
          </a:p>
          <a:p>
            <a:r>
              <a:rPr lang="pt-BR" b="1" dirty="0">
                <a:solidFill>
                  <a:srgbClr val="000000"/>
                </a:solidFill>
                <a:latin typeface="SAS Monospace" pitchFamily="49" charset="0"/>
                <a:ea typeface="+mn-ea"/>
                <a:cs typeface="+mn-cs"/>
              </a:rPr>
              <a:t> t  R      1      n   t   n   l   t   s   A   r   t   h   s   V   N</a:t>
            </a:r>
          </a:p>
          <a:p>
            <a:endParaRPr lang="en-US" b="1" dirty="0">
              <a:solidFill>
                <a:srgbClr val="000000"/>
              </a:solidFill>
              <a:latin typeface="SAS Monospace" pitchFamily="49" charset="0"/>
              <a:ea typeface="+mn-ea"/>
              <a:cs typeface="+mn-cs"/>
            </a:endParaRPr>
          </a:p>
          <a:p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 3  1  -3.63815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0   2   0  </a:t>
            </a:r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14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0   2</a:t>
            </a:r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  12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0</a:t>
            </a:r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  16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4</a:t>
            </a:r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  24  19  30</a:t>
            </a:r>
          </a:p>
          <a:p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11  1  -3.02803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2   0   0  </a:t>
            </a:r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14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1   3</a:t>
            </a:r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  12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0</a:t>
            </a:r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  16  12  17  23   8</a:t>
            </a:r>
          </a:p>
          <a:p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 5  1  -2.98347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0   0   4  </a:t>
            </a:r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16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0   0</a:t>
            </a:r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  15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2</a:t>
            </a:r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  17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3   9   0   1</a:t>
            </a:r>
          </a:p>
          <a:p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14  1  -2.48381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1   0   4  </a:t>
            </a:r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21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3   6</a:t>
            </a:r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9</a:t>
            </a:r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3</a:t>
            </a:r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   8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0   3</a:t>
            </a:r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  10  20</a:t>
            </a:r>
          </a:p>
          <a:p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 7  1  -2.37638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2   3   1  </a:t>
            </a:r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13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0   1</a:t>
            </a:r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  12  13  20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0   0   1   6</a:t>
            </a:r>
          </a:p>
          <a:p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 8  1  -1.79370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4   1   4  </a:t>
            </a:r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16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2   4</a:t>
            </a:r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9   0</a:t>
            </a:r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  12   </a:t>
            </a:r>
            <a:r>
              <a:rPr lang="en-US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9   3   0   0</a:t>
            </a:r>
            <a:endParaRPr lang="en-US" dirty="0">
              <a:solidFill>
                <a:srgbClr val="FF0000"/>
              </a:solidFill>
              <a:latin typeface="SAS Monospace" pitchFamily="49" charset="0"/>
              <a:ea typeface="+mn-ea"/>
              <a:cs typeface="+mn-cs"/>
            </a:endParaRPr>
          </a:p>
          <a:p>
            <a:r>
              <a:rPr lang="en-US" b="1" dirty="0">
                <a:solidFill>
                  <a:srgbClr val="000000"/>
                </a:solidFill>
                <a:latin typeface="SAS Monospace" pitchFamily="49" charset="0"/>
                <a:ea typeface="+mn-ea"/>
                <a:cs typeface="+mn-cs"/>
              </a:rPr>
              <a:t>                            (biggest gap)</a:t>
            </a:r>
          </a:p>
          <a:p>
            <a:r>
              <a:rPr lang="en-US" b="1" dirty="0">
                <a:solidFill>
                  <a:srgbClr val="00CC00"/>
                </a:solidFill>
                <a:latin typeface="SAS Monospace" pitchFamily="49" charset="0"/>
                <a:ea typeface="+mn-ea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1  2  -0.00738  20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   8  </a:t>
            </a:r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10  12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6   0   1   5   3   8  </a:t>
            </a:r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18  15  21</a:t>
            </a:r>
          </a:p>
          <a:p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 2  2   0.48514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5   6   9   5   4   2   0   9   0  </a:t>
            </a:r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12  12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9   0</a:t>
            </a:r>
          </a:p>
          <a:p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 6  2   1.54559  10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6   9   5   5  </a:t>
            </a:r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19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5</a:t>
            </a:r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  20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0</a:t>
            </a:r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  18  13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9</a:t>
            </a:r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  14</a:t>
            </a:r>
          </a:p>
          <a:p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 4  2   1.59833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8   9   7   0  </a:t>
            </a:r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12  14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2</a:t>
            </a:r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  12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3</a:t>
            </a:r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  15  22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8   2</a:t>
            </a:r>
          </a:p>
          <a:p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10  2   2.49069  19  22  10  11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9</a:t>
            </a:r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  12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0</a:t>
            </a:r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  14  10  22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3   1   0</a:t>
            </a:r>
          </a:p>
          <a:p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13  2   3.16620  14  17  12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0</a:t>
            </a:r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  20  19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0</a:t>
            </a:r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  12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5   9   6   1   4</a:t>
            </a:r>
          </a:p>
          <a:p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12  2   3.48420  16  19  21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0</a:t>
            </a:r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  13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9   0  </a:t>
            </a:r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16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4</a:t>
            </a:r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  12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0   0   2</a:t>
            </a:r>
          </a:p>
          <a:p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 9  2   3.54077  26  13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9   2</a:t>
            </a:r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  16  20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6</a:t>
            </a:r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  24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4</a:t>
            </a:r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  30   </a:t>
            </a:r>
            <a:r>
              <a:rPr lang="en-US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9 </a:t>
            </a:r>
            <a:r>
              <a:rPr lang="en-US" b="1" dirty="0">
                <a:solidFill>
                  <a:srgbClr val="FF0000"/>
                </a:solidFill>
                <a:latin typeface="SAS Monospace" pitchFamily="49" charset="0"/>
                <a:ea typeface="+mn-ea"/>
                <a:cs typeface="+mn-cs"/>
              </a:rPr>
              <a:t> 10  14</a:t>
            </a:r>
          </a:p>
        </p:txBody>
      </p:sp>
      <p:sp>
        <p:nvSpPr>
          <p:cNvPr id="2" name="Oval 1"/>
          <p:cNvSpPr/>
          <p:nvPr/>
        </p:nvSpPr>
        <p:spPr>
          <a:xfrm>
            <a:off x="2796418" y="5603359"/>
            <a:ext cx="499730" cy="24880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spcCol="0"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796416" y="3466213"/>
            <a:ext cx="499731" cy="188196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spcCol="0"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48237" y="1531091"/>
            <a:ext cx="2" cy="6709144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816607" y="2498652"/>
            <a:ext cx="53163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50391" y="3976595"/>
            <a:ext cx="1481461" cy="707868"/>
          </a:xfrm>
          <a:prstGeom prst="rect">
            <a:avLst/>
          </a:prstGeom>
          <a:noFill/>
        </p:spPr>
        <p:txBody>
          <a:bodyPr wrap="none" lIns="91423" tIns="45711" rIns="91423" bIns="45711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Sports</a:t>
            </a:r>
          </a:p>
          <a:p>
            <a:r>
              <a:rPr lang="en-US" u="sng" dirty="0">
                <a:solidFill>
                  <a:srgbClr val="00B050"/>
                </a:solidFill>
              </a:rPr>
              <a:t>Documents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50391" y="6139482"/>
            <a:ext cx="1481461" cy="707868"/>
          </a:xfrm>
          <a:prstGeom prst="rect">
            <a:avLst/>
          </a:prstGeom>
          <a:noFill/>
        </p:spPr>
        <p:txBody>
          <a:bodyPr wrap="none" lIns="91423" tIns="45711" rIns="91423" bIns="45711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Politics</a:t>
            </a:r>
          </a:p>
          <a:p>
            <a:r>
              <a:rPr lang="en-US" u="sng" dirty="0">
                <a:solidFill>
                  <a:srgbClr val="FF0000"/>
                </a:solidFill>
              </a:rPr>
              <a:t>Documents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01939" y="1648054"/>
            <a:ext cx="336917" cy="1631198"/>
          </a:xfrm>
          <a:prstGeom prst="rect">
            <a:avLst/>
          </a:prstGeom>
          <a:noFill/>
        </p:spPr>
        <p:txBody>
          <a:bodyPr wrap="none" lIns="91423" tIns="45711" rIns="91423" bIns="45711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SAS Monospace" pitchFamily="49" charset="0"/>
              </a:rPr>
              <a:t>P</a:t>
            </a:r>
          </a:p>
          <a:p>
            <a:r>
              <a:rPr lang="en-US" b="1" dirty="0">
                <a:solidFill>
                  <a:srgbClr val="00B0F0"/>
                </a:solidFill>
                <a:latin typeface="SAS Monospace" pitchFamily="49" charset="0"/>
              </a:rPr>
              <a:t>r</a:t>
            </a:r>
          </a:p>
          <a:p>
            <a:r>
              <a:rPr lang="en-US" b="1" dirty="0">
                <a:solidFill>
                  <a:srgbClr val="00B0F0"/>
                </a:solidFill>
                <a:latin typeface="SAS Monospace" pitchFamily="49" charset="0"/>
              </a:rPr>
              <a:t>i</a:t>
            </a:r>
          </a:p>
          <a:p>
            <a:r>
              <a:rPr lang="en-US" b="1" dirty="0">
                <a:solidFill>
                  <a:srgbClr val="00B0F0"/>
                </a:solidFill>
                <a:latin typeface="SAS Monospace" pitchFamily="49" charset="0"/>
              </a:rPr>
              <a:t>n</a:t>
            </a:r>
          </a:p>
          <a:p>
            <a:r>
              <a:rPr lang="en-US" b="1" dirty="0">
                <a:solidFill>
                  <a:srgbClr val="00B0F0"/>
                </a:solidFill>
                <a:latin typeface="SAS Monospace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9856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3" grpId="1" animBg="1"/>
      <p:bldP spid="13" grpId="1"/>
      <p:bldP spid="14" grpId="1"/>
      <p:bldP spid="1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Box 4"/>
          <p:cNvSpPr txBox="1">
            <a:spLocks noChangeArrowheads="1"/>
          </p:cNvSpPr>
          <p:nvPr/>
        </p:nvSpPr>
        <p:spPr bwMode="auto">
          <a:xfrm>
            <a:off x="3622041" y="182884"/>
            <a:ext cx="6281414" cy="501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95" tIns="65298" rIns="130595" bIns="652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b="1" dirty="0">
                <a:solidFill>
                  <a:srgbClr val="D69D3D"/>
                </a:solidFill>
              </a:rPr>
              <a:t>PROC CLUSTER (single linkage) agrees !</a:t>
            </a:r>
          </a:p>
        </p:txBody>
      </p:sp>
      <p:pic>
        <p:nvPicPr>
          <p:cNvPr id="6861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7" b="14574"/>
          <a:stretch>
            <a:fillRect/>
          </a:stretch>
        </p:blipFill>
        <p:spPr bwMode="auto">
          <a:xfrm>
            <a:off x="243836" y="613960"/>
            <a:ext cx="14195182" cy="493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Brace 3"/>
          <p:cNvSpPr/>
          <p:nvPr/>
        </p:nvSpPr>
        <p:spPr>
          <a:xfrm rot="16200000">
            <a:off x="4120478" y="2610604"/>
            <a:ext cx="640080" cy="6770112"/>
          </a:xfrm>
          <a:prstGeom prst="leftBrace">
            <a:avLst>
              <a:gd name="adj1" fmla="val 53184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68613" name="TextBox 4"/>
          <p:cNvSpPr txBox="1">
            <a:spLocks noChangeArrowheads="1"/>
          </p:cNvSpPr>
          <p:nvPr/>
        </p:nvSpPr>
        <p:spPr bwMode="auto">
          <a:xfrm>
            <a:off x="3665998" y="6315699"/>
            <a:ext cx="1360195" cy="439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95" tIns="65298" rIns="130595" bIns="652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Cluster 2</a:t>
            </a:r>
          </a:p>
        </p:txBody>
      </p:sp>
      <p:sp>
        <p:nvSpPr>
          <p:cNvPr id="13" name="Left Brace 12"/>
          <p:cNvSpPr/>
          <p:nvPr/>
        </p:nvSpPr>
        <p:spPr>
          <a:xfrm rot="16200000">
            <a:off x="10489024" y="3609709"/>
            <a:ext cx="640080" cy="4771901"/>
          </a:xfrm>
          <a:prstGeom prst="leftBrace">
            <a:avLst>
              <a:gd name="adj1" fmla="val 43217"/>
              <a:gd name="adj2" fmla="val 50000"/>
            </a:avLst>
          </a:prstGeom>
          <a:ln w="22225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>
              <a:solidFill>
                <a:srgbClr val="00CC00"/>
              </a:solidFill>
            </a:endParaRPr>
          </a:p>
        </p:txBody>
      </p:sp>
      <p:sp>
        <p:nvSpPr>
          <p:cNvPr id="68615" name="TextBox 6"/>
          <p:cNvSpPr txBox="1">
            <a:spLocks noChangeArrowheads="1"/>
          </p:cNvSpPr>
          <p:nvPr/>
        </p:nvSpPr>
        <p:spPr bwMode="auto">
          <a:xfrm>
            <a:off x="10212822" y="6315699"/>
            <a:ext cx="1360195" cy="439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95" tIns="65298" rIns="130595" bIns="652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00CC00"/>
                </a:solidFill>
              </a:rPr>
              <a:t>Cluster 1</a:t>
            </a:r>
          </a:p>
        </p:txBody>
      </p:sp>
    </p:spTree>
    <p:extLst>
      <p:ext uri="{BB962C8B-B14F-4D97-AF65-F5344CB8AC3E}">
        <p14:creationId xmlns:p14="http://schemas.microsoft.com/office/powerpoint/2010/main" val="1298340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1120" y="731520"/>
            <a:ext cx="10221842" cy="2486388"/>
          </a:xfrm>
          <a:prstGeom prst="rect">
            <a:avLst/>
          </a:prstGeom>
          <a:noFill/>
        </p:spPr>
        <p:txBody>
          <a:bodyPr wrap="none" lIns="130622" tIns="65311" rIns="130622" bIns="65311" rtlCol="0">
            <a:spAutoFit/>
          </a:bodyPr>
          <a:lstStyle/>
          <a:p>
            <a:r>
              <a:rPr lang="en-US" sz="5100" dirty="0">
                <a:solidFill>
                  <a:srgbClr val="D69D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Fisher’s Linear Discriminant Analysis</a:t>
            </a:r>
          </a:p>
          <a:p>
            <a:r>
              <a:rPr lang="en-US" sz="5100" dirty="0">
                <a:solidFill>
                  <a:srgbClr val="D69D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600" dirty="0">
                <a:solidFill>
                  <a:srgbClr val="D69D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an older method of classification</a:t>
            </a:r>
          </a:p>
          <a:p>
            <a:pPr algn="ctr"/>
            <a:r>
              <a:rPr lang="en-US" sz="51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(optional)</a:t>
            </a:r>
            <a:r>
              <a:rPr lang="en-US" sz="5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51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2926080"/>
            <a:ext cx="12172504" cy="5087100"/>
          </a:xfrm>
          <a:prstGeom prst="rect">
            <a:avLst/>
          </a:prstGeom>
          <a:noFill/>
        </p:spPr>
        <p:txBody>
          <a:bodyPr wrap="none" lIns="130622" tIns="65311" rIns="130622" bIns="65311" rtlCol="0">
            <a:spAutoFit/>
          </a:bodyPr>
          <a:lstStyle/>
          <a:p>
            <a:r>
              <a:rPr lang="en-US" sz="4600" dirty="0"/>
              <a:t>Assumes multivariate normal distribution </a:t>
            </a:r>
          </a:p>
          <a:p>
            <a:r>
              <a:rPr lang="en-US" sz="4600" dirty="0"/>
              <a:t>    of inputs (features)</a:t>
            </a:r>
          </a:p>
          <a:p>
            <a:endParaRPr lang="en-US" sz="4600" dirty="0"/>
          </a:p>
          <a:p>
            <a:r>
              <a:rPr lang="en-US" sz="4600" dirty="0"/>
              <a:t>Computes a “posterior probability” for each </a:t>
            </a:r>
          </a:p>
          <a:p>
            <a:r>
              <a:rPr lang="en-US" sz="4600" dirty="0"/>
              <a:t>     of several classes, given the observations.</a:t>
            </a:r>
          </a:p>
          <a:p>
            <a:endParaRPr lang="en-US" sz="4600" dirty="0"/>
          </a:p>
          <a:p>
            <a:r>
              <a:rPr lang="en-US" sz="4600" dirty="0"/>
              <a:t>Based on statistical theory</a:t>
            </a:r>
          </a:p>
        </p:txBody>
      </p:sp>
    </p:spTree>
    <p:extLst>
      <p:ext uri="{BB962C8B-B14F-4D97-AF65-F5344CB8AC3E}">
        <p14:creationId xmlns:p14="http://schemas.microsoft.com/office/powerpoint/2010/main" val="7837149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4955" y="274320"/>
            <a:ext cx="3113934" cy="6902982"/>
          </a:xfrm>
          <a:prstGeom prst="rect">
            <a:avLst/>
          </a:prstGeom>
          <a:noFill/>
        </p:spPr>
        <p:txBody>
          <a:bodyPr wrap="none" lIns="130622" tIns="65311" rIns="130622" bIns="65311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input,</a:t>
            </a: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(financial </a:t>
            </a: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stress index)</a:t>
            </a: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</a:t>
            </a: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Populations:</a:t>
            </a: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 all credit</a:t>
            </a:r>
          </a:p>
          <a:p>
            <a:r>
              <a:rPr lang="en-US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 debt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sz="4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 part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62795" y="6649688"/>
            <a:ext cx="11476801" cy="1239893"/>
          </a:xfrm>
          <a:prstGeom prst="rect">
            <a:avLst/>
          </a:prstGeom>
          <a:noFill/>
        </p:spPr>
        <p:txBody>
          <a:bodyPr wrap="none" lIns="130622" tIns="65311" rIns="130622" bIns="65311" rtlCol="0">
            <a:spAutoFit/>
          </a:bodyPr>
          <a:lstStyle/>
          <a:p>
            <a:r>
              <a:rPr lang="en-US" sz="2400" dirty="0"/>
              <a:t>Normal distributions with same variance.  Classify a credit card holder by financial </a:t>
            </a:r>
          </a:p>
          <a:p>
            <a:r>
              <a:rPr lang="en-US" sz="2400" dirty="0"/>
              <a:t>stress index</a:t>
            </a:r>
            <a:r>
              <a:rPr lang="en-US" sz="2400" dirty="0">
                <a:solidFill>
                  <a:srgbClr val="0070C0"/>
                </a:solidFill>
              </a:rPr>
              <a:t>: pay all (stress&lt;20</a:t>
            </a:r>
            <a:r>
              <a:rPr lang="en-US" sz="2400" dirty="0"/>
              <a:t>), </a:t>
            </a:r>
            <a:r>
              <a:rPr lang="en-US" sz="2400" dirty="0">
                <a:solidFill>
                  <a:srgbClr val="00B050"/>
                </a:solidFill>
              </a:rPr>
              <a:t>pay part (20&lt;stress&lt;27.5</a:t>
            </a:r>
            <a:r>
              <a:rPr lang="en-US" sz="2400" dirty="0"/>
              <a:t>), </a:t>
            </a:r>
            <a:r>
              <a:rPr lang="en-US" sz="2400" dirty="0">
                <a:solidFill>
                  <a:srgbClr val="FF0000"/>
                </a:solidFill>
              </a:rPr>
              <a:t>default(stress&gt;27.5)</a:t>
            </a:r>
          </a:p>
          <a:p>
            <a:r>
              <a:rPr lang="en-US" sz="2400" dirty="0"/>
              <a:t>Data are hypothetical. Means are 15, 25, 30.</a:t>
            </a:r>
          </a:p>
        </p:txBody>
      </p:sp>
      <p:pic>
        <p:nvPicPr>
          <p:cNvPr id="1027" name="Picture 3" descr="C:\Users\dickey\Desktop\SGPlot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99" y="364994"/>
            <a:ext cx="9754962" cy="54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 bwMode="auto">
          <a:xfrm>
            <a:off x="5906125" y="4077325"/>
            <a:ext cx="3402767" cy="299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5F2D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9311355" y="3285355"/>
            <a:ext cx="1811347" cy="149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6963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11122702" y="1996215"/>
            <a:ext cx="3045450" cy="299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407152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1521" y="1243451"/>
            <a:ext cx="2481069" cy="4440769"/>
          </a:xfrm>
          <a:prstGeom prst="rect">
            <a:avLst/>
          </a:prstGeom>
          <a:noFill/>
        </p:spPr>
        <p:txBody>
          <a:bodyPr wrap="none" lIns="130622" tIns="65311" rIns="130622" bIns="65311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Differing</a:t>
            </a: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variances.</a:t>
            </a:r>
          </a:p>
          <a:p>
            <a:endParaRPr lang="en-US" sz="4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just </a:t>
            </a: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closest </a:t>
            </a: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now.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10616" y="6307863"/>
            <a:ext cx="11984183" cy="1609225"/>
          </a:xfrm>
          <a:prstGeom prst="rect">
            <a:avLst/>
          </a:prstGeom>
          <a:noFill/>
        </p:spPr>
        <p:txBody>
          <a:bodyPr wrap="none" lIns="130622" tIns="65311" rIns="130622" bIns="65311" rtlCol="0">
            <a:spAutoFit/>
          </a:bodyPr>
          <a:lstStyle/>
          <a:p>
            <a:r>
              <a:rPr lang="en-US" sz="2400" dirty="0"/>
              <a:t>Normal distributions with different variances.  Classify a credit card holder by financial </a:t>
            </a:r>
          </a:p>
          <a:p>
            <a:r>
              <a:rPr lang="en-US" sz="2400" dirty="0"/>
              <a:t>stress index</a:t>
            </a:r>
            <a:r>
              <a:rPr lang="en-US" sz="2400" dirty="0">
                <a:solidFill>
                  <a:srgbClr val="0070C0"/>
                </a:solidFill>
              </a:rPr>
              <a:t>: pay all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70C0"/>
                </a:solidFill>
              </a:rPr>
              <a:t>stress&lt;19.48</a:t>
            </a:r>
            <a:r>
              <a:rPr lang="en-US" sz="2400" dirty="0"/>
              <a:t>), </a:t>
            </a:r>
            <a:r>
              <a:rPr lang="en-US" sz="2400" dirty="0">
                <a:solidFill>
                  <a:srgbClr val="00B050"/>
                </a:solidFill>
              </a:rPr>
              <a:t>pay part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19.48&lt;stress&lt;26.40</a:t>
            </a:r>
            <a:r>
              <a:rPr lang="en-US" sz="2400" dirty="0"/>
              <a:t>),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default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26.40&lt;stress&lt;36.93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rgbClr val="00B050"/>
                </a:solidFill>
              </a:rPr>
              <a:t> pay part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stress&gt;36.93</a:t>
            </a:r>
            <a:r>
              <a:rPr lang="en-US" sz="2400" dirty="0"/>
              <a:t>)</a:t>
            </a:r>
          </a:p>
          <a:p>
            <a:r>
              <a:rPr lang="en-US" sz="2400" dirty="0"/>
              <a:t>Data are hypothetical. Means are 15, 25, 30. Standard Deviations 3,6,3.</a:t>
            </a:r>
          </a:p>
        </p:txBody>
      </p:sp>
      <p:pic>
        <p:nvPicPr>
          <p:cNvPr id="2052" name="Picture 4" descr="C:\Users\dickey\Desktop\SGPlot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99" y="365760"/>
            <a:ext cx="9754962" cy="54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 bwMode="auto">
          <a:xfrm flipV="1">
            <a:off x="5876144" y="4257207"/>
            <a:ext cx="3043004" cy="299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5F2D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flipV="1">
            <a:off x="10480574" y="2865637"/>
            <a:ext cx="2321026" cy="299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flipV="1">
            <a:off x="8936604" y="3540187"/>
            <a:ext cx="1543970" cy="149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6963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12801600" y="4576997"/>
            <a:ext cx="141398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6963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530544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680" y="1005840"/>
            <a:ext cx="3614071" cy="2594110"/>
          </a:xfrm>
          <a:prstGeom prst="rect">
            <a:avLst/>
          </a:prstGeom>
          <a:noFill/>
        </p:spPr>
        <p:txBody>
          <a:bodyPr wrap="none" lIns="130622" tIns="65311" rIns="130622" bIns="65311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 defaulters, </a:t>
            </a: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40% pay part</a:t>
            </a: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40% pay all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61108" y="6054527"/>
            <a:ext cx="11920833" cy="1609225"/>
          </a:xfrm>
          <a:prstGeom prst="rect">
            <a:avLst/>
          </a:prstGeom>
          <a:noFill/>
        </p:spPr>
        <p:txBody>
          <a:bodyPr wrap="none" lIns="130622" tIns="65311" rIns="130622" bIns="65311" rtlCol="0">
            <a:spAutoFit/>
          </a:bodyPr>
          <a:lstStyle/>
          <a:p>
            <a:r>
              <a:rPr lang="en-US" sz="2400" dirty="0"/>
              <a:t>Normal distributions with same variance and “priors.”  Classify a credit card holder by </a:t>
            </a:r>
          </a:p>
          <a:p>
            <a:r>
              <a:rPr lang="en-US" sz="2400" dirty="0"/>
              <a:t>financial stress index</a:t>
            </a:r>
            <a:r>
              <a:rPr lang="en-US" sz="2400" dirty="0">
                <a:solidFill>
                  <a:srgbClr val="0070C0"/>
                </a:solidFill>
              </a:rPr>
              <a:t>: pay all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70C0"/>
                </a:solidFill>
              </a:rPr>
              <a:t>stress&lt;19.48</a:t>
            </a:r>
            <a:r>
              <a:rPr lang="en-US" sz="2400" dirty="0"/>
              <a:t>), </a:t>
            </a:r>
            <a:r>
              <a:rPr lang="en-US" sz="2400" dirty="0">
                <a:solidFill>
                  <a:srgbClr val="00B050"/>
                </a:solidFill>
              </a:rPr>
              <a:t>pay part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19.48&lt;stress&lt;28.33</a:t>
            </a:r>
            <a:r>
              <a:rPr lang="en-US" sz="2400" dirty="0"/>
              <a:t>),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default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28.33&lt;stress&lt;35.00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rgbClr val="00B050"/>
                </a:solidFill>
              </a:rPr>
              <a:t> pay part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stress&gt;35.00</a:t>
            </a:r>
            <a:r>
              <a:rPr lang="en-US" sz="2400" dirty="0"/>
              <a:t>)   Data are hypothetical. </a:t>
            </a:r>
          </a:p>
          <a:p>
            <a:r>
              <a:rPr lang="en-US" sz="2400" dirty="0"/>
              <a:t>Means are 15, 25, 30. Standard Deviations 3,6,3.      Population size ratios 2:2:1</a:t>
            </a:r>
          </a:p>
        </p:txBody>
      </p:sp>
      <p:pic>
        <p:nvPicPr>
          <p:cNvPr id="3074" name="Picture 2" descr="C:\Users\dickey\Desktop\SGPlot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960" y="365760"/>
            <a:ext cx="9753600" cy="54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 bwMode="auto">
          <a:xfrm>
            <a:off x="5876144" y="3522697"/>
            <a:ext cx="3043004" cy="3228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5F2D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8921614" y="3090487"/>
            <a:ext cx="1976235" cy="3228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408F3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12381875" y="4562007"/>
            <a:ext cx="1846254" cy="3228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408F3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10887804" y="4322167"/>
            <a:ext cx="1494071" cy="3228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136307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4955" y="95513"/>
            <a:ext cx="4167684" cy="8134088"/>
          </a:xfrm>
          <a:prstGeom prst="rect">
            <a:avLst/>
          </a:prstGeom>
          <a:noFill/>
        </p:spPr>
        <p:txBody>
          <a:bodyPr wrap="none" lIns="130622" tIns="65311" rIns="130622" bIns="65311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inputs, </a:t>
            </a: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</a:t>
            </a: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populations</a:t>
            </a: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</a:t>
            </a:r>
          </a:p>
          <a:p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normals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</a:p>
          <a:p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2x2 covariance</a:t>
            </a:r>
          </a:p>
          <a:p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matrix.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Viewed from</a:t>
            </a: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above, boundaries</a:t>
            </a: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appear to be linear.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75" y="318027"/>
            <a:ext cx="4747736" cy="3601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46" y="3708872"/>
            <a:ext cx="4754134" cy="44307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959777" y="318027"/>
            <a:ext cx="2878112" cy="4572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5481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73" y="1888751"/>
            <a:ext cx="4343400" cy="51637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94200" y="6243146"/>
            <a:ext cx="579871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                             Income    </a:t>
            </a:r>
          </a:p>
          <a:p>
            <a:r>
              <a:rPr lang="en-US" sz="2400" dirty="0"/>
              <a:t>                    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86770" y="386745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debt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78664" y="1499016"/>
            <a:ext cx="390535" cy="53065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40798" y="3162906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Defaults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7011" y="3459172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Pays</a:t>
            </a:r>
          </a:p>
          <a:p>
            <a:r>
              <a:rPr lang="en-US" b="1" dirty="0">
                <a:solidFill>
                  <a:srgbClr val="FFFF00"/>
                </a:solidFill>
              </a:rPr>
              <a:t>part</a:t>
            </a:r>
          </a:p>
          <a:p>
            <a:r>
              <a:rPr lang="en-US" b="1" dirty="0">
                <a:solidFill>
                  <a:srgbClr val="FFFF00"/>
                </a:solidFill>
              </a:rPr>
              <a:t>only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51081" y="4586785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Pays</a:t>
            </a:r>
          </a:p>
          <a:p>
            <a:r>
              <a:rPr lang="en-US" b="1" dirty="0">
                <a:solidFill>
                  <a:srgbClr val="FFFF00"/>
                </a:solidFill>
              </a:rPr>
              <a:t>in</a:t>
            </a:r>
          </a:p>
          <a:p>
            <a:r>
              <a:rPr lang="en-US" b="1" dirty="0">
                <a:solidFill>
                  <a:srgbClr val="FFFF00"/>
                </a:solidFill>
              </a:rPr>
              <a:t>full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140907169"/>
              </p:ext>
            </p:extLst>
          </p:nvPr>
        </p:nvGraphicFramePr>
        <p:xfrm>
          <a:off x="3582725" y="3577250"/>
          <a:ext cx="2438400" cy="2060448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0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95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8893E"/>
                          </a:solidFill>
                          <a:effectLst/>
                          <a:latin typeface="Arial" pitchFamily="34" charset="0"/>
                        </a:rPr>
                        <a:t>75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 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8893E"/>
                          </a:solidFill>
                          <a:effectLst/>
                          <a:latin typeface="Arial" pitchFamily="34" charset="0"/>
                        </a:rPr>
                        <a:t> 25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55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8893E"/>
                          </a:solidFill>
                          <a:effectLst/>
                          <a:latin typeface="Arial" pitchFamily="34" charset="0"/>
                        </a:rPr>
                        <a:t> 75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45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8893E"/>
                          </a:solidFill>
                          <a:effectLst/>
                          <a:latin typeface="Arial" pitchFamily="34" charset="0"/>
                        </a:rPr>
                        <a:t> 25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 Box 17"/>
          <p:cNvSpPr txBox="1">
            <a:spLocks noChangeArrowheads="1"/>
          </p:cNvSpPr>
          <p:nvPr/>
        </p:nvSpPr>
        <p:spPr bwMode="auto">
          <a:xfrm>
            <a:off x="4039934" y="2815250"/>
            <a:ext cx="1844419" cy="70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3" rIns="91410" bIns="4570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Heart Disease</a:t>
            </a:r>
          </a:p>
          <a:p>
            <a:pPr eaLnBrk="1" hangingPunct="1"/>
            <a:r>
              <a:rPr lang="en-US"/>
              <a:t>No             Yes</a:t>
            </a:r>
          </a:p>
        </p:txBody>
      </p:sp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2444171" y="3729652"/>
            <a:ext cx="1030605" cy="193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0" tIns="45703" rIns="91410" bIns="4570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Low</a:t>
            </a:r>
          </a:p>
          <a:p>
            <a:pPr eaLnBrk="1" hangingPunct="1"/>
            <a:r>
              <a:rPr lang="en-US" dirty="0"/>
              <a:t>BP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High</a:t>
            </a:r>
          </a:p>
          <a:p>
            <a:pPr eaLnBrk="1" hangingPunct="1"/>
            <a:r>
              <a:rPr lang="en-US" dirty="0"/>
              <a:t>BP</a:t>
            </a: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6021127" y="3577253"/>
            <a:ext cx="968374" cy="147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3" rIns="91410" bIns="4570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100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100</a:t>
            </a: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3525934" y="6029506"/>
            <a:ext cx="2627967" cy="4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3" rIns="91410" bIns="4570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DEPENDENT (effect)</a:t>
            </a:r>
          </a:p>
        </p:txBody>
      </p:sp>
      <p:pic>
        <p:nvPicPr>
          <p:cNvPr id="10" name="Picture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004" y="418114"/>
            <a:ext cx="1889125" cy="141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760611" y="5663757"/>
            <a:ext cx="1806844" cy="461631"/>
          </a:xfrm>
          <a:prstGeom prst="rect">
            <a:avLst/>
          </a:prstGeom>
          <a:noFill/>
        </p:spPr>
        <p:txBody>
          <a:bodyPr wrap="none" lIns="91410" tIns="45703" rIns="91410" bIns="45703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150         50</a:t>
            </a: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4373443" y="1858401"/>
            <a:ext cx="3906347" cy="5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575" tIns="65288" rIns="130575" bIns="65288" numCol="1" anchor="t" anchorCtr="0" compatLnSpc="1">
            <a:prstTxWarp prst="textNoShape">
              <a:avLst/>
            </a:prstTxWarp>
            <a:spAutoFit/>
          </a:bodyPr>
          <a:lstStyle>
            <a:lvl1pPr marL="495300" indent="-495300" algn="l" rtl="0" eaLnBrk="1" fontAlgn="base" hangingPunct="1">
              <a:lnSpc>
                <a:spcPct val="90000"/>
              </a:lnSpc>
              <a:spcBef>
                <a:spcPct val="35000"/>
              </a:spcBef>
              <a:spcAft>
                <a:spcPct val="17000"/>
              </a:spcAft>
              <a:buClr>
                <a:schemeClr val="accent2"/>
              </a:buClr>
              <a:buFont typeface="Wingdings" pitchFamily="2" charset="2"/>
              <a:buChar char="§"/>
              <a:defRPr sz="3400">
                <a:solidFill>
                  <a:srgbClr val="292929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976313" indent="-315913" algn="l" rtl="0" eaLnBrk="1" fontAlgn="base" hangingPunct="1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accent2"/>
              </a:buClr>
              <a:buFont typeface="Wingdings" pitchFamily="2" charset="2"/>
              <a:buChar char="§"/>
              <a:defRPr sz="2900">
                <a:solidFill>
                  <a:srgbClr val="292929"/>
                </a:solidFill>
                <a:latin typeface="+mn-lt"/>
                <a:ea typeface="ＭＳ Ｐゴシック" pitchFamily="-112" charset="-128"/>
              </a:defRPr>
            </a:lvl2pPr>
            <a:lvl3pPr marL="1463675" indent="-323850" algn="l" rtl="0" eaLnBrk="1" fontAlgn="base" hangingPunct="1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accent2"/>
              </a:buClr>
              <a:buFont typeface="Arial" pitchFamily="34" charset="0"/>
              <a:buChar char="»"/>
              <a:defRPr sz="2900">
                <a:solidFill>
                  <a:srgbClr val="292929"/>
                </a:solidFill>
                <a:latin typeface="+mn-lt"/>
                <a:ea typeface="ＭＳ Ｐゴシック" pitchFamily="-112" charset="-128"/>
              </a:defRPr>
            </a:lvl3pPr>
            <a:lvl4pPr marL="2284413" indent="-325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9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938463" indent="-325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29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3592106" indent="-3265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900">
                <a:solidFill>
                  <a:schemeClr val="tx1"/>
                </a:solidFill>
                <a:latin typeface="+mn-lt"/>
              </a:defRPr>
            </a:lvl6pPr>
            <a:lvl7pPr marL="4245216" indent="-3265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900">
                <a:solidFill>
                  <a:schemeClr val="tx1"/>
                </a:solidFill>
                <a:latin typeface="+mn-lt"/>
              </a:defRPr>
            </a:lvl7pPr>
            <a:lvl8pPr marL="4898327" indent="-3265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900">
                <a:solidFill>
                  <a:schemeClr val="tx1"/>
                </a:solidFill>
                <a:latin typeface="+mn-lt"/>
              </a:defRPr>
            </a:lvl8pPr>
            <a:lvl9pPr marL="5551437" indent="-3265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9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900" kern="0" dirty="0"/>
              <a:t>Contingency tables</a:t>
            </a: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1546168" y="4599600"/>
            <a:ext cx="176229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8893E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714898" y="4250480"/>
            <a:ext cx="825807" cy="707852"/>
          </a:xfrm>
          <a:prstGeom prst="rect">
            <a:avLst/>
          </a:prstGeom>
          <a:noFill/>
        </p:spPr>
        <p:txBody>
          <a:bodyPr wrap="none" lIns="91410" tIns="45703" rIns="91410" bIns="45703" rtlCol="0">
            <a:spAutoFit/>
          </a:bodyPr>
          <a:lstStyle/>
          <a:p>
            <a:r>
              <a:rPr lang="en-US" dirty="0">
                <a:solidFill>
                  <a:srgbClr val="C8893E"/>
                </a:solidFill>
              </a:rPr>
              <a:t>180 ?</a:t>
            </a:r>
          </a:p>
          <a:p>
            <a:r>
              <a:rPr lang="en-US" dirty="0">
                <a:solidFill>
                  <a:srgbClr val="C8893E"/>
                </a:solidFill>
              </a:rPr>
              <a:t>240?</a:t>
            </a:r>
          </a:p>
        </p:txBody>
      </p:sp>
      <p:sp>
        <p:nvSpPr>
          <p:cNvPr id="19" name="Text Box 38"/>
          <p:cNvSpPr txBox="1">
            <a:spLocks noChangeArrowheads="1"/>
          </p:cNvSpPr>
          <p:nvPr/>
        </p:nvSpPr>
        <p:spPr bwMode="auto">
          <a:xfrm>
            <a:off x="7839604" y="3454272"/>
            <a:ext cx="4342341" cy="1646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0" tIns="45703" rIns="91410" bIns="4570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dirty="0"/>
              <a:t>2(400/75)+  2(400/25) = 42.67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Compare to </a:t>
            </a:r>
            <a:r>
              <a:rPr lang="en-US" sz="2400" dirty="0">
                <a:latin typeface="Symbol" panose="05050102010706020507" pitchFamily="18" charset="2"/>
              </a:rPr>
              <a:t>c</a:t>
            </a:r>
            <a:r>
              <a:rPr lang="en-US" sz="2400" baseline="30000" dirty="0"/>
              <a:t>2</a:t>
            </a:r>
            <a:r>
              <a:rPr lang="en-US" sz="2400" dirty="0"/>
              <a:t> tables –&gt;   </a:t>
            </a:r>
          </a:p>
          <a:p>
            <a:pPr eaLnBrk="1" hangingPunct="1"/>
            <a:r>
              <a:rPr lang="en-US" sz="2900" dirty="0"/>
              <a:t>           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0367185"/>
              </p:ext>
            </p:extLst>
          </p:nvPr>
        </p:nvGraphicFramePr>
        <p:xfrm>
          <a:off x="7588250" y="2602762"/>
          <a:ext cx="484505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63480" imgH="419040" progId="Equation.DSMT4">
                  <p:embed/>
                </p:oleObj>
              </mc:Choice>
              <mc:Fallback>
                <p:oleObj name="Equation" r:id="rId3" imgW="2463480" imgH="41904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250" y="2602762"/>
                        <a:ext cx="484505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68649" y="2595839"/>
            <a:ext cx="2734984" cy="400075"/>
          </a:xfrm>
          <a:prstGeom prst="rect">
            <a:avLst/>
          </a:prstGeom>
          <a:noFill/>
        </p:spPr>
        <p:txBody>
          <a:bodyPr wrap="none" lIns="91410" tIns="45703" rIns="91410" bIns="45703" rtlCol="0">
            <a:spAutoFit/>
          </a:bodyPr>
          <a:lstStyle/>
          <a:p>
            <a:r>
              <a:rPr lang="en-US" b="1" dirty="0"/>
              <a:t>Observed -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Expected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48328" y="3043329"/>
            <a:ext cx="1396476" cy="400075"/>
          </a:xfrm>
          <a:prstGeom prst="rect">
            <a:avLst/>
          </a:prstGeom>
          <a:noFill/>
        </p:spPr>
        <p:txBody>
          <a:bodyPr wrap="none" lIns="91410" tIns="45703" rIns="91410" bIns="45703" rtlCol="0">
            <a:spAutoFit/>
          </a:bodyPr>
          <a:lstStyle/>
          <a:p>
            <a:r>
              <a:rPr lang="en-US" b="1" dirty="0"/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Expected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619542" y="2743200"/>
            <a:ext cx="929221" cy="538575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r>
              <a:rPr lang="en-US" sz="2900" dirty="0"/>
              <a:t>=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3474693" y="202349"/>
            <a:ext cx="6061242" cy="842416"/>
          </a:xfrm>
        </p:spPr>
        <p:txBody>
          <a:bodyPr/>
          <a:lstStyle/>
          <a:p>
            <a:pPr eaLnBrk="1" hangingPunct="1"/>
            <a:r>
              <a:rPr lang="en-US" dirty="0"/>
              <a:t>How to make splits? </a:t>
            </a:r>
          </a:p>
        </p:txBody>
      </p:sp>
      <p:pic>
        <p:nvPicPr>
          <p:cNvPr id="18" name="Picture 7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948" y="78137"/>
            <a:ext cx="1605461" cy="1064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9"/>
          <p:cNvSpPr txBox="1">
            <a:spLocks noChangeArrowheads="1"/>
          </p:cNvSpPr>
          <p:nvPr/>
        </p:nvSpPr>
        <p:spPr bwMode="auto">
          <a:xfrm>
            <a:off x="7168961" y="5368186"/>
            <a:ext cx="6379802" cy="954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0" tIns="45703" rIns="91410" bIns="4570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2800" dirty="0">
                <a:latin typeface="Calibri" pitchFamily="34" charset="0"/>
              </a:rPr>
              <a:t>H</a:t>
            </a:r>
            <a:r>
              <a:rPr lang="en-US" sz="2800" baseline="-25000" dirty="0">
                <a:latin typeface="Calibri" pitchFamily="34" charset="0"/>
              </a:rPr>
              <a:t>0</a:t>
            </a:r>
            <a:r>
              <a:rPr lang="en-US" sz="2800" dirty="0">
                <a:latin typeface="Calibri" pitchFamily="34" charset="0"/>
              </a:rPr>
              <a:t>: No association</a:t>
            </a:r>
          </a:p>
          <a:p>
            <a:pPr eaLnBrk="1" hangingPunct="1">
              <a:defRPr/>
            </a:pPr>
            <a:r>
              <a:rPr lang="en-US" sz="2800" dirty="0">
                <a:latin typeface="Calibri" pitchFamily="34" charset="0"/>
              </a:rPr>
              <a:t>H</a:t>
            </a:r>
            <a:r>
              <a:rPr lang="en-US" sz="2800" baseline="-25000" dirty="0">
                <a:latin typeface="Calibri" pitchFamily="34" charset="0"/>
              </a:rPr>
              <a:t>1: </a:t>
            </a:r>
            <a:r>
              <a:rPr lang="en-US" sz="2800" dirty="0">
                <a:latin typeface="Calibri" pitchFamily="34" charset="0"/>
              </a:rPr>
              <a:t>BP and heart disease </a:t>
            </a:r>
            <a:r>
              <a:rPr lang="en-US" sz="2800" i="1" dirty="0">
                <a:latin typeface="Calibri" pitchFamily="34" charset="0"/>
              </a:rPr>
              <a:t> </a:t>
            </a:r>
            <a:r>
              <a:rPr lang="en-US" sz="2800" i="1" u="sng" dirty="0">
                <a:latin typeface="Calibri" pitchFamily="34" charset="0"/>
              </a:rPr>
              <a:t>are</a:t>
            </a:r>
            <a:r>
              <a:rPr lang="en-US" sz="2800" dirty="0">
                <a:latin typeface="Calibri" pitchFamily="34" charset="0"/>
              </a:rPr>
              <a:t> associated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5293" y="5869124"/>
            <a:ext cx="6120914" cy="749873"/>
          </a:xfrm>
          <a:prstGeom prst="rect">
            <a:avLst/>
          </a:prstGeom>
          <a:solidFill>
            <a:srgbClr val="FFFF99"/>
          </a:solidFill>
          <a:ln w="28575">
            <a:solidFill>
              <a:srgbClr val="5418C3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11314485" y="4105043"/>
            <a:ext cx="3020379" cy="584775"/>
          </a:xfrm>
          <a:prstGeom prst="rect">
            <a:avLst/>
          </a:prstGeom>
          <a:solidFill>
            <a:srgbClr val="FFFF99"/>
          </a:solidFill>
          <a:ln w="19050">
            <a:solidFill>
              <a:srgbClr val="5F2DD9"/>
            </a:solidFill>
          </a:ln>
        </p:spPr>
        <p:txBody>
          <a:bodyPr wrap="none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libri" pitchFamily="34" charset="0"/>
              </a:rPr>
              <a:t>P=0.00000000064</a:t>
            </a:r>
            <a:r>
              <a:rPr lang="en-US" sz="3200" dirty="0">
                <a:latin typeface="Calibri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4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dickey\AppData\Local\Temp\SAS Temporary Files\_TD5124_DICKEY-E6430_\SGPlot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6" y="3222551"/>
            <a:ext cx="4367559" cy="45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34315" y="2683232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Original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78785" y="4529502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Original Data</a:t>
            </a:r>
          </a:p>
          <a:p>
            <a:pPr algn="ctr"/>
            <a:r>
              <a:rPr lang="en-US" sz="2800" dirty="0"/>
              <a:t>scored</a:t>
            </a:r>
          </a:p>
          <a:p>
            <a:pPr algn="ctr"/>
            <a:r>
              <a:rPr lang="en-US" sz="2800" dirty="0"/>
              <a:t>by Enterprise</a:t>
            </a:r>
          </a:p>
          <a:p>
            <a:pPr algn="ctr"/>
            <a:r>
              <a:rPr lang="en-US" sz="2800" dirty="0"/>
              <a:t>Miner Nearest</a:t>
            </a:r>
          </a:p>
          <a:p>
            <a:pPr algn="ctr"/>
            <a:r>
              <a:rPr lang="en-US" sz="2800" dirty="0"/>
              <a:t>Neighbor</a:t>
            </a:r>
          </a:p>
          <a:p>
            <a:pPr algn="ctr"/>
            <a:r>
              <a:rPr lang="en-US" sz="2800" dirty="0"/>
              <a:t>method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18316" y="859452"/>
            <a:ext cx="292419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Score Data (grid)</a:t>
            </a:r>
          </a:p>
          <a:p>
            <a:pPr algn="ctr"/>
            <a:r>
              <a:rPr lang="en-US" sz="2800" dirty="0"/>
              <a:t>scored</a:t>
            </a:r>
          </a:p>
          <a:p>
            <a:pPr algn="ctr"/>
            <a:r>
              <a:rPr lang="en-US" sz="2800" dirty="0"/>
              <a:t>by Enterprise</a:t>
            </a:r>
          </a:p>
          <a:p>
            <a:pPr algn="ctr"/>
            <a:r>
              <a:rPr lang="en-US" sz="2800" dirty="0"/>
              <a:t>Miner Nearest</a:t>
            </a:r>
          </a:p>
          <a:p>
            <a:pPr algn="ctr"/>
            <a:r>
              <a:rPr lang="en-US" sz="2800" dirty="0"/>
              <a:t>Neighbor</a:t>
            </a:r>
          </a:p>
          <a:p>
            <a:pPr algn="ctr"/>
            <a:r>
              <a:rPr lang="en-US" sz="2800" dirty="0"/>
              <a:t>method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739" y="299833"/>
            <a:ext cx="4479355" cy="4230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609" y="3432178"/>
            <a:ext cx="5438566" cy="4546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23470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03948" y="297326"/>
            <a:ext cx="11407514" cy="181588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C889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Based Reasoning </a:t>
            </a:r>
          </a:p>
          <a:p>
            <a:pPr algn="ctr"/>
            <a:r>
              <a:rPr lang="en-US" sz="3600" dirty="0">
                <a:solidFill>
                  <a:srgbClr val="5F2D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(optional) </a:t>
            </a:r>
          </a:p>
          <a:p>
            <a:pPr algn="ctr"/>
            <a:r>
              <a:rPr lang="en-US" sz="3600" dirty="0">
                <a:solidFill>
                  <a:srgbClr val="5F2D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Usual name:  Nearest Neighbor Analysis</a:t>
            </a:r>
          </a:p>
        </p:txBody>
      </p:sp>
      <p:pic>
        <p:nvPicPr>
          <p:cNvPr id="6148" name="Picture 4" descr="C:\Users\dickey\AppData\Local\Temp\SAS Temporary Files\_TD5124_DICKEY-E6430_\SGPlot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26" y="2802831"/>
            <a:ext cx="4367559" cy="45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/>
          <p:nvPr/>
        </p:nvCxnSpPr>
        <p:spPr bwMode="auto">
          <a:xfrm flipH="1">
            <a:off x="3687583" y="3739326"/>
            <a:ext cx="1918738" cy="19719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5771219" y="3477716"/>
            <a:ext cx="2063385" cy="52322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Probe Point</a:t>
            </a:r>
          </a:p>
        </p:txBody>
      </p:sp>
      <p:pic>
        <p:nvPicPr>
          <p:cNvPr id="6150" name="Picture 6" descr="C:\Users\dickey\AppData\Local\Temp\SAS Temporary Files\_TD5124_DICKEY-E6430_\SGPlot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368" y="2494822"/>
            <a:ext cx="4976759" cy="561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21"/>
          <p:cNvSpPr/>
          <p:nvPr/>
        </p:nvSpPr>
        <p:spPr bwMode="auto">
          <a:xfrm>
            <a:off x="11827242" y="5302400"/>
            <a:ext cx="209860" cy="184011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7969514" y="3597639"/>
            <a:ext cx="3857728" cy="170476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5976116" y="4691922"/>
            <a:ext cx="2597185" cy="267765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5F2DD9"/>
                </a:solidFill>
              </a:rPr>
              <a:t>9 blue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7red</a:t>
            </a: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  <a:p>
            <a:pPr algn="ctr"/>
            <a:r>
              <a:rPr lang="en-US" sz="2400" dirty="0"/>
              <a:t>Classify as</a:t>
            </a:r>
          </a:p>
          <a:p>
            <a:pPr algn="ctr"/>
            <a:r>
              <a:rPr lang="en-US" sz="2400" dirty="0"/>
              <a:t> </a:t>
            </a:r>
            <a:r>
              <a:rPr lang="en-US" sz="2400" dirty="0">
                <a:solidFill>
                  <a:srgbClr val="5F2DD9"/>
                </a:solidFill>
              </a:rPr>
              <a:t>BLUE</a:t>
            </a:r>
          </a:p>
          <a:p>
            <a:pPr algn="ctr"/>
            <a:r>
              <a:rPr lang="en-US" sz="2400" dirty="0"/>
              <a:t>Estimate </a:t>
            </a:r>
            <a:r>
              <a:rPr lang="en-US" sz="2400" dirty="0" err="1">
                <a:solidFill>
                  <a:srgbClr val="5F2DD9"/>
                </a:solidFill>
              </a:rPr>
              <a:t>Pr</a:t>
            </a:r>
            <a:r>
              <a:rPr lang="en-US" sz="2400" dirty="0">
                <a:solidFill>
                  <a:srgbClr val="5F2DD9"/>
                </a:solidFill>
              </a:rPr>
              <a:t>{Blue}</a:t>
            </a:r>
          </a:p>
          <a:p>
            <a:pPr algn="ctr"/>
            <a:r>
              <a:rPr lang="en-US" sz="2400" dirty="0"/>
              <a:t>as 9/16</a:t>
            </a:r>
          </a:p>
        </p:txBody>
      </p:sp>
    </p:spTree>
    <p:extLst>
      <p:ext uri="{BB962C8B-B14F-4D97-AF65-F5344CB8AC3E}">
        <p14:creationId xmlns:p14="http://schemas.microsoft.com/office/powerpoint/2010/main" val="1806231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dickey\AppData\Local\Temp\SAS Temporary Files\_TD5124_DICKEY-E6430_\SGPlot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26" y="2851599"/>
            <a:ext cx="4367559" cy="45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771219" y="3477716"/>
            <a:ext cx="2882520" cy="22467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Note: Enterprise </a:t>
            </a:r>
          </a:p>
          <a:p>
            <a:r>
              <a:rPr lang="en-US" sz="2800" dirty="0"/>
              <a:t>Miner Exported</a:t>
            </a:r>
          </a:p>
          <a:p>
            <a:r>
              <a:rPr lang="en-US" sz="2800" dirty="0"/>
              <a:t>Data Explorer</a:t>
            </a:r>
          </a:p>
          <a:p>
            <a:r>
              <a:rPr lang="en-US" sz="2800" dirty="0"/>
              <a:t>Chooses colors</a:t>
            </a:r>
          </a:p>
          <a:p>
            <a:r>
              <a:rPr lang="en-US" sz="2800" dirty="0">
                <a:sym typeface="Wingdings" panose="05000000000000000000" pitchFamily="2" charset="2"/>
              </a:rPr>
              <a:t>                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6" t="9764" r="43964" b="63279"/>
          <a:stretch/>
        </p:blipFill>
        <p:spPr bwMode="auto">
          <a:xfrm>
            <a:off x="3124994" y="172528"/>
            <a:ext cx="7988316" cy="2636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989" y="3013023"/>
            <a:ext cx="4479355" cy="4230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36309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4886" y="271154"/>
            <a:ext cx="10487156" cy="877159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5100" b="1" dirty="0">
                <a:solidFill>
                  <a:srgbClr val="D69D3D"/>
                </a:solidFill>
                <a:latin typeface="+mj-lt"/>
              </a:rPr>
              <a:t>Receiver Operating Characteristic Curve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85141" y="5650385"/>
            <a:ext cx="3086091" cy="707882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Logits</a:t>
            </a:r>
            <a:r>
              <a:rPr lang="en-US" dirty="0">
                <a:solidFill>
                  <a:srgbClr val="FF0000"/>
                </a:solidFill>
              </a:rPr>
              <a:t> of 1s </a:t>
            </a:r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Logits</a:t>
            </a:r>
            <a:r>
              <a:rPr lang="en-US" dirty="0">
                <a:solidFill>
                  <a:schemeClr val="tx1"/>
                </a:solidFill>
              </a:rPr>
              <a:t> of 0s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red  </a:t>
            </a:r>
            <a:r>
              <a:rPr lang="en-US" dirty="0">
                <a:solidFill>
                  <a:schemeClr val="tx1"/>
                </a:solidFill>
              </a:rPr>
              <a:t>               black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30819" y="2190308"/>
            <a:ext cx="1846970" cy="40010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Cut point   1    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575732" y="1707191"/>
            <a:ext cx="3701970" cy="3821740"/>
          </a:xfrm>
          <a:prstGeom prst="rect">
            <a:avLst/>
          </a:prstGeom>
          <a:noFill/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5" tIns="45718" rIns="91435" bIns="45718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354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4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165" y="2757844"/>
            <a:ext cx="3434320" cy="35454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631" y="1728450"/>
            <a:ext cx="3685070" cy="38042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65880" y="5917432"/>
            <a:ext cx="3086091" cy="707882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Logits</a:t>
            </a:r>
            <a:r>
              <a:rPr lang="en-US" dirty="0">
                <a:solidFill>
                  <a:srgbClr val="FF0000"/>
                </a:solidFill>
              </a:rPr>
              <a:t> of 1s </a:t>
            </a:r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Logits</a:t>
            </a:r>
            <a:r>
              <a:rPr lang="en-US" dirty="0">
                <a:solidFill>
                  <a:schemeClr val="tx1"/>
                </a:solidFill>
              </a:rPr>
              <a:t> of 0s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red  </a:t>
            </a:r>
            <a:r>
              <a:rPr lang="en-US" dirty="0">
                <a:solidFill>
                  <a:schemeClr val="tx1"/>
                </a:solidFill>
              </a:rPr>
              <a:t>               black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10715" y="6612062"/>
            <a:ext cx="28889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(or any model predictor </a:t>
            </a:r>
          </a:p>
          <a:p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most</a:t>
            </a:r>
            <a:r>
              <a:rPr lang="en-US" dirty="0"/>
              <a:t> to least likely</a:t>
            </a:r>
          </a:p>
          <a:p>
            <a:r>
              <a:rPr lang="en-US" dirty="0"/>
              <a:t>to respond)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46916" y="5975458"/>
            <a:ext cx="62508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most likely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%</a:t>
            </a:r>
            <a:r>
              <a:rPr lang="en-US" dirty="0"/>
              <a:t> according to model.</a:t>
            </a:r>
          </a:p>
          <a:p>
            <a:r>
              <a:rPr lang="en-US" dirty="0"/>
              <a:t>Call these 1, the rest 0. (</a:t>
            </a:r>
            <a:r>
              <a:rPr lang="en-US" dirty="0">
                <a:solidFill>
                  <a:srgbClr val="FF0000"/>
                </a:solidFill>
              </a:rPr>
              <a:t>call almost everything 0</a:t>
            </a:r>
            <a:r>
              <a:rPr lang="en-US" dirty="0"/>
              <a:t>)</a:t>
            </a:r>
          </a:p>
          <a:p>
            <a:r>
              <a:rPr lang="en-US" dirty="0"/>
              <a:t>Y=proportion of all  1’s correctly identified.(Y near 0)</a:t>
            </a:r>
          </a:p>
          <a:p>
            <a:r>
              <a:rPr lang="en-US" dirty="0"/>
              <a:t>X=proportion of all 0’s incorrectly called 1’s (X near 0)</a:t>
            </a:r>
          </a:p>
        </p:txBody>
      </p:sp>
    </p:spTree>
    <p:extLst>
      <p:ext uri="{BB962C8B-B14F-4D97-AF65-F5344CB8AC3E}">
        <p14:creationId xmlns:p14="http://schemas.microsoft.com/office/powerpoint/2010/main" val="19447996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4886" y="271154"/>
            <a:ext cx="10487156" cy="877159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5100" b="1" dirty="0">
                <a:solidFill>
                  <a:srgbClr val="D69D3D"/>
                </a:solidFill>
                <a:latin typeface="+mj-lt"/>
              </a:rPr>
              <a:t>Receiver Operating Characteristic Curve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85141" y="5650385"/>
            <a:ext cx="3086091" cy="707882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Logits</a:t>
            </a:r>
            <a:r>
              <a:rPr lang="en-US" dirty="0">
                <a:solidFill>
                  <a:srgbClr val="FF0000"/>
                </a:solidFill>
              </a:rPr>
              <a:t> of 1s </a:t>
            </a:r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Logits</a:t>
            </a:r>
            <a:r>
              <a:rPr lang="en-US" dirty="0">
                <a:solidFill>
                  <a:schemeClr val="tx1"/>
                </a:solidFill>
              </a:rPr>
              <a:t> of 0s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red  </a:t>
            </a:r>
            <a:r>
              <a:rPr lang="en-US" dirty="0">
                <a:solidFill>
                  <a:schemeClr val="tx1"/>
                </a:solidFill>
              </a:rPr>
              <a:t>               black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30819" y="2190308"/>
            <a:ext cx="1776438" cy="40010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Cut point   2  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892596" y="2732567"/>
            <a:ext cx="4593266" cy="289962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5" tIns="45718" rIns="91435" bIns="45718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354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400"/>
          </a:p>
        </p:txBody>
      </p:sp>
      <p:sp>
        <p:nvSpPr>
          <p:cNvPr id="13" name="Rectangle 12"/>
          <p:cNvSpPr/>
          <p:nvPr/>
        </p:nvSpPr>
        <p:spPr bwMode="auto">
          <a:xfrm>
            <a:off x="7575732" y="1707191"/>
            <a:ext cx="3701970" cy="3821740"/>
          </a:xfrm>
          <a:prstGeom prst="rect">
            <a:avLst/>
          </a:prstGeom>
          <a:noFill/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5" tIns="45718" rIns="91435" bIns="45718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354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347" y="2760536"/>
            <a:ext cx="3436138" cy="35473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363" y="1717819"/>
            <a:ext cx="3691677" cy="38111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65880" y="5916160"/>
            <a:ext cx="3086091" cy="707882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Logits</a:t>
            </a:r>
            <a:r>
              <a:rPr lang="en-US" dirty="0">
                <a:solidFill>
                  <a:srgbClr val="FF0000"/>
                </a:solidFill>
              </a:rPr>
              <a:t> of 1s </a:t>
            </a:r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Logits</a:t>
            </a:r>
            <a:r>
              <a:rPr lang="en-US" dirty="0">
                <a:solidFill>
                  <a:schemeClr val="tx1"/>
                </a:solidFill>
              </a:rPr>
              <a:t> of 0s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red  </a:t>
            </a:r>
            <a:r>
              <a:rPr lang="en-US" dirty="0">
                <a:solidFill>
                  <a:schemeClr val="tx1"/>
                </a:solidFill>
              </a:rPr>
              <a:t>               black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46916" y="5975458"/>
            <a:ext cx="5042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most likely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%</a:t>
            </a:r>
            <a:r>
              <a:rPr lang="en-US" dirty="0"/>
              <a:t> according to model.</a:t>
            </a:r>
          </a:p>
          <a:p>
            <a:r>
              <a:rPr lang="en-US" dirty="0"/>
              <a:t>Call these 1, the rest 0.</a:t>
            </a:r>
          </a:p>
          <a:p>
            <a:r>
              <a:rPr lang="en-US" dirty="0"/>
              <a:t>Y=proportion of all  1’s correctly identified.</a:t>
            </a:r>
          </a:p>
          <a:p>
            <a:r>
              <a:rPr lang="en-US" dirty="0"/>
              <a:t>X=proportion of all 0’s incorrectly called 1’s</a:t>
            </a:r>
          </a:p>
        </p:txBody>
      </p:sp>
    </p:spTree>
    <p:extLst>
      <p:ext uri="{BB962C8B-B14F-4D97-AF65-F5344CB8AC3E}">
        <p14:creationId xmlns:p14="http://schemas.microsoft.com/office/powerpoint/2010/main" val="1256616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4886" y="271154"/>
            <a:ext cx="10487156" cy="877159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5100" b="1" dirty="0">
                <a:solidFill>
                  <a:srgbClr val="D69D3D"/>
                </a:solidFill>
                <a:latin typeface="+mj-lt"/>
              </a:rPr>
              <a:t>Receiver Operating Characteristic Curve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85141" y="5650385"/>
            <a:ext cx="3086091" cy="707882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Logits</a:t>
            </a:r>
            <a:r>
              <a:rPr lang="en-US" dirty="0">
                <a:solidFill>
                  <a:srgbClr val="FF0000"/>
                </a:solidFill>
              </a:rPr>
              <a:t> of 1s </a:t>
            </a:r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Logits</a:t>
            </a:r>
            <a:r>
              <a:rPr lang="en-US" dirty="0">
                <a:solidFill>
                  <a:schemeClr val="tx1"/>
                </a:solidFill>
              </a:rPr>
              <a:t> of 0s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red  </a:t>
            </a:r>
            <a:r>
              <a:rPr lang="en-US" dirty="0">
                <a:solidFill>
                  <a:schemeClr val="tx1"/>
                </a:solidFill>
              </a:rPr>
              <a:t>               black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30819" y="2190308"/>
            <a:ext cx="1776438" cy="40010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Cut point   3  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892596" y="2732567"/>
            <a:ext cx="4593266" cy="289962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5" tIns="45718" rIns="91435" bIns="45718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354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400"/>
          </a:p>
        </p:txBody>
      </p:sp>
      <p:sp>
        <p:nvSpPr>
          <p:cNvPr id="13" name="Rectangle 12"/>
          <p:cNvSpPr/>
          <p:nvPr/>
        </p:nvSpPr>
        <p:spPr bwMode="auto">
          <a:xfrm>
            <a:off x="7575732" y="1707191"/>
            <a:ext cx="3701970" cy="3821740"/>
          </a:xfrm>
          <a:prstGeom prst="rect">
            <a:avLst/>
          </a:prstGeom>
          <a:noFill/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5" tIns="45718" rIns="91435" bIns="45718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354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165" y="2764461"/>
            <a:ext cx="3434320" cy="35454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366" y="1723799"/>
            <a:ext cx="3691336" cy="38051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65880" y="5917432"/>
            <a:ext cx="3086091" cy="707882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Logits</a:t>
            </a:r>
            <a:r>
              <a:rPr lang="en-US" dirty="0">
                <a:solidFill>
                  <a:srgbClr val="FF0000"/>
                </a:solidFill>
              </a:rPr>
              <a:t> of 1s </a:t>
            </a:r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Logits</a:t>
            </a:r>
            <a:r>
              <a:rPr lang="en-US" dirty="0">
                <a:solidFill>
                  <a:schemeClr val="tx1"/>
                </a:solidFill>
              </a:rPr>
              <a:t> of 0s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red  </a:t>
            </a:r>
            <a:r>
              <a:rPr lang="en-US" dirty="0">
                <a:solidFill>
                  <a:schemeClr val="tx1"/>
                </a:solidFill>
              </a:rPr>
              <a:t>               black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46916" y="5975458"/>
            <a:ext cx="51988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most likely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%</a:t>
            </a:r>
            <a:r>
              <a:rPr lang="en-US" dirty="0"/>
              <a:t> according to model.</a:t>
            </a:r>
          </a:p>
          <a:p>
            <a:r>
              <a:rPr lang="en-US" dirty="0"/>
              <a:t>Call these 1, the rest 0.</a:t>
            </a:r>
          </a:p>
          <a:p>
            <a:r>
              <a:rPr lang="en-US" dirty="0"/>
              <a:t>Y=proportion of all  1’s correctly identified.</a:t>
            </a:r>
          </a:p>
          <a:p>
            <a:r>
              <a:rPr lang="en-US" dirty="0"/>
              <a:t>X=proportion of all 0’s incorrectly called 1’s</a:t>
            </a:r>
          </a:p>
        </p:txBody>
      </p:sp>
    </p:spTree>
    <p:extLst>
      <p:ext uri="{BB962C8B-B14F-4D97-AF65-F5344CB8AC3E}">
        <p14:creationId xmlns:p14="http://schemas.microsoft.com/office/powerpoint/2010/main" val="15363855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4886" y="271154"/>
            <a:ext cx="10487156" cy="877159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5100" b="1" dirty="0">
                <a:solidFill>
                  <a:srgbClr val="D69D3D"/>
                </a:solidFill>
                <a:latin typeface="+mj-lt"/>
              </a:rPr>
              <a:t>Receiver Operating Characteristic Curve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30819" y="2190308"/>
            <a:ext cx="1989637" cy="40010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Cut point   3.5   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575732" y="1707191"/>
            <a:ext cx="3701970" cy="3821740"/>
          </a:xfrm>
          <a:prstGeom prst="rect">
            <a:avLst/>
          </a:prstGeom>
          <a:noFill/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5" tIns="45718" rIns="91435" bIns="45718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354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78" y="2764467"/>
            <a:ext cx="3429907" cy="3540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071" y="1717814"/>
            <a:ext cx="3681630" cy="38111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65880" y="5917432"/>
            <a:ext cx="3086091" cy="707882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Logits</a:t>
            </a:r>
            <a:r>
              <a:rPr lang="en-US" dirty="0">
                <a:solidFill>
                  <a:srgbClr val="FF0000"/>
                </a:solidFill>
              </a:rPr>
              <a:t> of 1s </a:t>
            </a:r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Logits</a:t>
            </a:r>
            <a:r>
              <a:rPr lang="en-US" dirty="0">
                <a:solidFill>
                  <a:schemeClr val="tx1"/>
                </a:solidFill>
              </a:rPr>
              <a:t> of 0s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red  </a:t>
            </a:r>
            <a:r>
              <a:rPr lang="en-US" dirty="0">
                <a:solidFill>
                  <a:schemeClr val="tx1"/>
                </a:solidFill>
              </a:rPr>
              <a:t>               black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46916" y="5975458"/>
            <a:ext cx="5042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most likely </a:t>
            </a:r>
            <a:r>
              <a:rPr lang="en-US" dirty="0">
                <a:solidFill>
                  <a:srgbClr val="FF0000"/>
                </a:solidFill>
              </a:rPr>
              <a:t>50%</a:t>
            </a:r>
            <a:r>
              <a:rPr lang="en-US" dirty="0"/>
              <a:t> according to model.</a:t>
            </a:r>
          </a:p>
          <a:p>
            <a:r>
              <a:rPr lang="en-US" dirty="0"/>
              <a:t>Call these 1, the rest 0.</a:t>
            </a:r>
          </a:p>
          <a:p>
            <a:r>
              <a:rPr lang="en-US" dirty="0"/>
              <a:t>Y=proportion of all  1’s correctly identified.</a:t>
            </a:r>
          </a:p>
          <a:p>
            <a:r>
              <a:rPr lang="en-US" dirty="0"/>
              <a:t>X=proportion of all 0’s incorrectly called 1’s</a:t>
            </a:r>
          </a:p>
        </p:txBody>
      </p:sp>
    </p:spTree>
    <p:extLst>
      <p:ext uri="{BB962C8B-B14F-4D97-AF65-F5344CB8AC3E}">
        <p14:creationId xmlns:p14="http://schemas.microsoft.com/office/powerpoint/2010/main" val="36276104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4886" y="271153"/>
            <a:ext cx="10487156" cy="877159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5100" b="1" dirty="0">
                <a:solidFill>
                  <a:srgbClr val="D69D3D"/>
                </a:solidFill>
                <a:latin typeface="+mj-lt"/>
              </a:rPr>
              <a:t>Receiver Operating Characteristic Curve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30819" y="2190308"/>
            <a:ext cx="1846970" cy="40010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Cut point   4    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575732" y="1707191"/>
            <a:ext cx="3701970" cy="3821740"/>
          </a:xfrm>
          <a:prstGeom prst="rect">
            <a:avLst/>
          </a:prstGeom>
          <a:noFill/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5" tIns="45718" rIns="91435" bIns="45718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354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27" y="2758289"/>
            <a:ext cx="3437958" cy="35491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365" y="1717813"/>
            <a:ext cx="3691338" cy="38107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65880" y="5917432"/>
            <a:ext cx="3086091" cy="707882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Logits</a:t>
            </a:r>
            <a:r>
              <a:rPr lang="en-US" dirty="0">
                <a:solidFill>
                  <a:srgbClr val="FF0000"/>
                </a:solidFill>
              </a:rPr>
              <a:t> of 1s </a:t>
            </a:r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Logits</a:t>
            </a:r>
            <a:r>
              <a:rPr lang="en-US" dirty="0">
                <a:solidFill>
                  <a:schemeClr val="tx1"/>
                </a:solidFill>
              </a:rPr>
              <a:t> of 0s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red  </a:t>
            </a:r>
            <a:r>
              <a:rPr lang="en-US" dirty="0">
                <a:solidFill>
                  <a:schemeClr val="tx1"/>
                </a:solidFill>
              </a:rPr>
              <a:t>               black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46916" y="5975458"/>
            <a:ext cx="5042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most likely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5</a:t>
            </a:r>
            <a:r>
              <a:rPr lang="en-US" dirty="0">
                <a:solidFill>
                  <a:srgbClr val="FF0000"/>
                </a:solidFill>
              </a:rPr>
              <a:t>%</a:t>
            </a:r>
            <a:r>
              <a:rPr lang="en-US" dirty="0"/>
              <a:t> according to model.</a:t>
            </a:r>
          </a:p>
          <a:p>
            <a:r>
              <a:rPr lang="en-US" dirty="0"/>
              <a:t>Call these 1, the rest 0.</a:t>
            </a:r>
          </a:p>
          <a:p>
            <a:r>
              <a:rPr lang="en-US" dirty="0"/>
              <a:t>Y=proportion of all  1’s correctly identified.</a:t>
            </a:r>
          </a:p>
          <a:p>
            <a:r>
              <a:rPr lang="en-US" dirty="0"/>
              <a:t>X=proportion of all 0’s incorrectly called 1’s</a:t>
            </a:r>
          </a:p>
        </p:txBody>
      </p:sp>
    </p:spTree>
    <p:extLst>
      <p:ext uri="{BB962C8B-B14F-4D97-AF65-F5344CB8AC3E}">
        <p14:creationId xmlns:p14="http://schemas.microsoft.com/office/powerpoint/2010/main" val="8738732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4886" y="271154"/>
            <a:ext cx="10487156" cy="877159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5100" b="1" dirty="0">
                <a:solidFill>
                  <a:srgbClr val="D69D3D"/>
                </a:solidFill>
                <a:latin typeface="+mj-lt"/>
              </a:rPr>
              <a:t>Receiver Operating Characteristic Curve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85141" y="5650385"/>
            <a:ext cx="3086091" cy="707882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Logits</a:t>
            </a:r>
            <a:r>
              <a:rPr lang="en-US" dirty="0">
                <a:solidFill>
                  <a:srgbClr val="FF0000"/>
                </a:solidFill>
              </a:rPr>
              <a:t> of 1s </a:t>
            </a:r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Logits</a:t>
            </a:r>
            <a:r>
              <a:rPr lang="en-US" dirty="0">
                <a:solidFill>
                  <a:schemeClr val="tx1"/>
                </a:solidFill>
              </a:rPr>
              <a:t> of 0s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red  </a:t>
            </a:r>
            <a:r>
              <a:rPr lang="en-US" dirty="0">
                <a:solidFill>
                  <a:schemeClr val="tx1"/>
                </a:solidFill>
              </a:rPr>
              <a:t>               black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30819" y="2190308"/>
            <a:ext cx="1846970" cy="40010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Cut point   5    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575732" y="1707191"/>
            <a:ext cx="3701970" cy="3821740"/>
          </a:xfrm>
          <a:prstGeom prst="rect">
            <a:avLst/>
          </a:prstGeom>
          <a:noFill/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5" tIns="45718" rIns="91435" bIns="45718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354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46" y="2759810"/>
            <a:ext cx="3430238" cy="35412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702" y="1720734"/>
            <a:ext cx="3687000" cy="38062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65880" y="5917432"/>
            <a:ext cx="3086091" cy="707882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Logits</a:t>
            </a:r>
            <a:r>
              <a:rPr lang="en-US" dirty="0">
                <a:solidFill>
                  <a:srgbClr val="FF0000"/>
                </a:solidFill>
              </a:rPr>
              <a:t> of 1s </a:t>
            </a:r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Logits</a:t>
            </a:r>
            <a:r>
              <a:rPr lang="en-US" dirty="0">
                <a:solidFill>
                  <a:schemeClr val="tx1"/>
                </a:solidFill>
              </a:rPr>
              <a:t> of 0s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red  </a:t>
            </a:r>
            <a:r>
              <a:rPr lang="en-US" dirty="0">
                <a:solidFill>
                  <a:schemeClr val="tx1"/>
                </a:solidFill>
              </a:rPr>
              <a:t>               black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46916" y="5975458"/>
            <a:ext cx="5042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most likely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6</a:t>
            </a:r>
            <a:r>
              <a:rPr lang="en-US" dirty="0">
                <a:solidFill>
                  <a:srgbClr val="FF0000"/>
                </a:solidFill>
              </a:rPr>
              <a:t>%</a:t>
            </a:r>
            <a:r>
              <a:rPr lang="en-US" dirty="0"/>
              <a:t> according to model.</a:t>
            </a:r>
          </a:p>
          <a:p>
            <a:r>
              <a:rPr lang="en-US" dirty="0"/>
              <a:t>Call these 1, the rest 0.</a:t>
            </a:r>
          </a:p>
          <a:p>
            <a:r>
              <a:rPr lang="en-US" dirty="0"/>
              <a:t>Y=proportion of all  1’s correctly identified.</a:t>
            </a:r>
          </a:p>
          <a:p>
            <a:r>
              <a:rPr lang="en-US" dirty="0"/>
              <a:t>X=proportion of all 0’s incorrectly called 1’s</a:t>
            </a:r>
          </a:p>
        </p:txBody>
      </p:sp>
    </p:spTree>
    <p:extLst>
      <p:ext uri="{BB962C8B-B14F-4D97-AF65-F5344CB8AC3E}">
        <p14:creationId xmlns:p14="http://schemas.microsoft.com/office/powerpoint/2010/main" val="35000974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4886" y="271154"/>
            <a:ext cx="10487156" cy="877159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5100" b="1" dirty="0">
                <a:solidFill>
                  <a:srgbClr val="D69D3D"/>
                </a:solidFill>
                <a:latin typeface="+mj-lt"/>
              </a:rPr>
              <a:t>Receiver Operating Characteristic Curve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30819" y="2190308"/>
            <a:ext cx="1776438" cy="40010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Cut point   6   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575732" y="1707191"/>
            <a:ext cx="3701970" cy="3821740"/>
          </a:xfrm>
          <a:prstGeom prst="rect">
            <a:avLst/>
          </a:prstGeom>
          <a:noFill/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5" tIns="45718" rIns="91435" bIns="45718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354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161" y="2753915"/>
            <a:ext cx="3434325" cy="3545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96" y="1720901"/>
            <a:ext cx="3681106" cy="38080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65880" y="5917432"/>
            <a:ext cx="3086091" cy="707882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Logits</a:t>
            </a:r>
            <a:r>
              <a:rPr lang="en-US" dirty="0">
                <a:solidFill>
                  <a:srgbClr val="FF0000"/>
                </a:solidFill>
              </a:rPr>
              <a:t> of 1s </a:t>
            </a:r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Logits</a:t>
            </a:r>
            <a:r>
              <a:rPr lang="en-US" dirty="0">
                <a:solidFill>
                  <a:schemeClr val="tx1"/>
                </a:solidFill>
              </a:rPr>
              <a:t> of 0s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red  </a:t>
            </a:r>
            <a:r>
              <a:rPr lang="en-US" dirty="0">
                <a:solidFill>
                  <a:schemeClr val="tx1"/>
                </a:solidFill>
              </a:rPr>
              <a:t>               black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46916" y="5975458"/>
            <a:ext cx="62508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most likely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7</a:t>
            </a:r>
            <a:r>
              <a:rPr lang="en-US" dirty="0">
                <a:solidFill>
                  <a:srgbClr val="FF0000"/>
                </a:solidFill>
              </a:rPr>
              <a:t>%</a:t>
            </a:r>
            <a:r>
              <a:rPr lang="en-US" dirty="0"/>
              <a:t> according to model.</a:t>
            </a:r>
          </a:p>
          <a:p>
            <a:r>
              <a:rPr lang="en-US" dirty="0"/>
              <a:t>Call these 1, the rest 0.(</a:t>
            </a:r>
            <a:r>
              <a:rPr lang="en-US" dirty="0">
                <a:solidFill>
                  <a:srgbClr val="FF0000"/>
                </a:solidFill>
              </a:rPr>
              <a:t>call almost everything 1</a:t>
            </a:r>
            <a:r>
              <a:rPr lang="en-US" dirty="0"/>
              <a:t>)</a:t>
            </a:r>
          </a:p>
          <a:p>
            <a:r>
              <a:rPr lang="en-US" dirty="0"/>
              <a:t>Y=proportion of all  1’s correctly identified. (Y near 1)</a:t>
            </a:r>
          </a:p>
          <a:p>
            <a:r>
              <a:rPr lang="en-US" dirty="0"/>
              <a:t>X=proportion of all 0’s incorrectly called 1’s (X near 1)</a:t>
            </a:r>
          </a:p>
        </p:txBody>
      </p:sp>
    </p:spTree>
    <p:extLst>
      <p:ext uri="{BB962C8B-B14F-4D97-AF65-F5344CB8AC3E}">
        <p14:creationId xmlns:p14="http://schemas.microsoft.com/office/powerpoint/2010/main" val="1120035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135345" y="125147"/>
            <a:ext cx="5524746" cy="842416"/>
          </a:xfrm>
        </p:spPr>
        <p:txBody>
          <a:bodyPr/>
          <a:lstStyle/>
          <a:p>
            <a:pPr eaLnBrk="1" hangingPunct="1"/>
            <a:r>
              <a:rPr lang="en-US" dirty="0"/>
              <a:t>How to make splits?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96587" y="1156531"/>
            <a:ext cx="10689477" cy="5442087"/>
          </a:xfrm>
        </p:spPr>
        <p:txBody>
          <a:bodyPr/>
          <a:lstStyle/>
          <a:p>
            <a:pPr eaLnBrk="1" hangingPunct="1"/>
            <a:r>
              <a:rPr lang="en-US" dirty="0"/>
              <a:t>Which variable to use? </a:t>
            </a:r>
          </a:p>
          <a:p>
            <a:pPr eaLnBrk="1" hangingPunct="1"/>
            <a:r>
              <a:rPr lang="en-US" dirty="0"/>
              <a:t>Where to split?</a:t>
            </a:r>
          </a:p>
          <a:p>
            <a:pPr lvl="1" eaLnBrk="1" hangingPunct="1"/>
            <a:r>
              <a:rPr lang="en-US" dirty="0"/>
              <a:t>Cholesterol  &gt; ____</a:t>
            </a:r>
          </a:p>
          <a:p>
            <a:pPr lvl="1" eaLnBrk="1" hangingPunct="1"/>
            <a:r>
              <a:rPr lang="en-US" dirty="0"/>
              <a:t>Systolic BP &gt; _____</a:t>
            </a:r>
          </a:p>
          <a:p>
            <a:pPr eaLnBrk="1" hangingPunct="1"/>
            <a:r>
              <a:rPr lang="en-US" dirty="0"/>
              <a:t>Idea – Pick BP cutoff  </a:t>
            </a:r>
            <a:r>
              <a:rPr lang="en-US" u="sng" dirty="0"/>
              <a:t>to minimize p-value</a:t>
            </a:r>
            <a:r>
              <a:rPr lang="en-US" dirty="0"/>
              <a:t>  for </a:t>
            </a:r>
            <a:r>
              <a:rPr lang="en-US" dirty="0">
                <a:latin typeface="Symbol" pitchFamily="18" charset="2"/>
              </a:rPr>
              <a:t>c</a:t>
            </a:r>
            <a:r>
              <a:rPr lang="en-US" baseline="30000" dirty="0"/>
              <a:t>2</a:t>
            </a:r>
          </a:p>
          <a:p>
            <a:pPr eaLnBrk="1" hangingPunct="1"/>
            <a:r>
              <a:rPr lang="en-US" dirty="0"/>
              <a:t>Split point data-derived!</a:t>
            </a:r>
            <a:endParaRPr lang="en-US" baseline="30000" dirty="0"/>
          </a:p>
          <a:p>
            <a:pPr eaLnBrk="1" hangingPunct="1"/>
            <a:r>
              <a:rPr lang="en-US" dirty="0"/>
              <a:t>What does “</a:t>
            </a:r>
            <a:r>
              <a:rPr lang="en-US" u="sng" dirty="0"/>
              <a:t>significance</a:t>
            </a:r>
            <a:r>
              <a:rPr lang="en-US" dirty="0"/>
              <a:t>” mean now?</a:t>
            </a:r>
          </a:p>
          <a:p>
            <a:pPr eaLnBrk="1" hangingPunct="1"/>
            <a:r>
              <a:rPr lang="en-US" dirty="0"/>
              <a:t>Fix (</a:t>
            </a:r>
            <a:r>
              <a:rPr lang="en-US" dirty="0" err="1">
                <a:solidFill>
                  <a:srgbClr val="5F2DD9"/>
                </a:solidFill>
              </a:rPr>
              <a:t>Bonferroni</a:t>
            </a:r>
            <a:r>
              <a:rPr lang="en-US" dirty="0"/>
              <a:t>):  (p-value)x(number of splits) &lt; 0.05</a:t>
            </a:r>
          </a:p>
        </p:txBody>
      </p:sp>
      <p:pic>
        <p:nvPicPr>
          <p:cNvPr id="4" name="Picture 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6064" y="11064"/>
            <a:ext cx="1727379" cy="114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76" y="4713310"/>
            <a:ext cx="1003851" cy="1548576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20582" y="6341166"/>
            <a:ext cx="14312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5F2DD9"/>
                </a:solidFill>
              </a:rPr>
              <a:t>Carlo</a:t>
            </a:r>
          </a:p>
          <a:p>
            <a:pPr algn="ctr"/>
            <a:r>
              <a:rPr lang="en-US" sz="1400" dirty="0">
                <a:solidFill>
                  <a:srgbClr val="5F2DD9"/>
                </a:solidFill>
              </a:rPr>
              <a:t>Emilio</a:t>
            </a:r>
          </a:p>
          <a:p>
            <a:pPr algn="ctr"/>
            <a:r>
              <a:rPr lang="en-US" sz="1400" dirty="0" err="1">
                <a:solidFill>
                  <a:srgbClr val="5F2DD9"/>
                </a:solidFill>
              </a:rPr>
              <a:t>Bonferroni</a:t>
            </a:r>
            <a:endParaRPr lang="en-US" sz="1400" dirty="0">
              <a:solidFill>
                <a:srgbClr val="5F2DD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581" y="4472442"/>
            <a:ext cx="1233443" cy="1175883"/>
          </a:xfrm>
          <a:prstGeom prst="rect">
            <a:avLst/>
          </a:prstGeom>
          <a:ln w="57150">
            <a:solidFill>
              <a:srgbClr val="5F2DD9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BEED9-6C84-9F04-F3F9-E6ED77471814}"/>
              </a:ext>
            </a:extLst>
          </p:cNvPr>
          <p:cNvSpPr/>
          <p:nvPr/>
        </p:nvSpPr>
        <p:spPr bwMode="auto">
          <a:xfrm>
            <a:off x="10648950" y="4352924"/>
            <a:ext cx="1695450" cy="1647825"/>
          </a:xfrm>
          <a:prstGeom prst="roundRect">
            <a:avLst/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noFill/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2E9A4-C612-21A0-FCE9-03BD89B7605C}"/>
              </a:ext>
            </a:extLst>
          </p:cNvPr>
          <p:cNvSpPr txBox="1"/>
          <p:nvPr/>
        </p:nvSpPr>
        <p:spPr>
          <a:xfrm>
            <a:off x="10896600" y="5648325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 </a:t>
            </a:r>
            <a:r>
              <a:rPr lang="en-US" sz="1600" dirty="0" err="1"/>
              <a:t>O</a:t>
            </a:r>
            <a:r>
              <a:rPr lang="en-US" sz="1600" dirty="0"/>
              <a:t>        </a:t>
            </a:r>
            <a:r>
              <a:rPr lang="en-US" sz="1600" dirty="0" err="1"/>
              <a:t>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454935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54" y="1767521"/>
            <a:ext cx="6096851" cy="45726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54" y="1777681"/>
            <a:ext cx="6096851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2760" y="843280"/>
            <a:ext cx="1113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Good Loan 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Bad Loan  </a:t>
            </a:r>
            <a:r>
              <a:rPr lang="en-US" dirty="0">
                <a:solidFill>
                  <a:schemeClr val="tx1"/>
                </a:solidFill>
              </a:rPr>
              <a:t>versus Financial Stress 1                                  ROC Curve</a:t>
            </a:r>
          </a:p>
          <a:p>
            <a:r>
              <a:rPr lang="en-US" dirty="0">
                <a:solidFill>
                  <a:schemeClr val="tx1"/>
                </a:solidFill>
              </a:rPr>
              <a:t>Means: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  and 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743623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62760" y="843280"/>
            <a:ext cx="1113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Good Loan 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Bad Loan  </a:t>
            </a:r>
            <a:r>
              <a:rPr lang="en-US" dirty="0">
                <a:solidFill>
                  <a:schemeClr val="tx1"/>
                </a:solidFill>
              </a:rPr>
              <a:t>versus Financial Stress 1                                  ROC Curve</a:t>
            </a:r>
          </a:p>
          <a:p>
            <a:r>
              <a:rPr lang="en-US" dirty="0">
                <a:solidFill>
                  <a:schemeClr val="tx1"/>
                </a:solidFill>
              </a:rPr>
              <a:t>Means: </a:t>
            </a:r>
            <a:r>
              <a:rPr lang="en-US" dirty="0">
                <a:solidFill>
                  <a:srgbClr val="FF0000"/>
                </a:solidFill>
              </a:rPr>
              <a:t>3.5</a:t>
            </a:r>
            <a:r>
              <a:rPr lang="en-US" dirty="0">
                <a:solidFill>
                  <a:schemeClr val="tx1"/>
                </a:solidFill>
              </a:rPr>
              <a:t>  and 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5.7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574" y="1787841"/>
            <a:ext cx="6096851" cy="45726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54" y="1787841"/>
            <a:ext cx="609685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480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62760" y="843280"/>
            <a:ext cx="1113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Good Loan 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Bad Loan  </a:t>
            </a:r>
            <a:r>
              <a:rPr lang="en-US" dirty="0">
                <a:solidFill>
                  <a:schemeClr val="tx1"/>
                </a:solidFill>
              </a:rPr>
              <a:t>versus Financial Stress 2                                  ROC Curve</a:t>
            </a:r>
          </a:p>
          <a:p>
            <a:r>
              <a:rPr lang="en-US" dirty="0">
                <a:solidFill>
                  <a:schemeClr val="tx1"/>
                </a:solidFill>
              </a:rPr>
              <a:t>Means: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  and 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54" y="1777681"/>
            <a:ext cx="6096851" cy="45726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54" y="1767521"/>
            <a:ext cx="609685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35358"/>
      </p:ext>
    </p:extLst>
  </p:cSld>
  <p:clrMapOvr>
    <a:masterClrMapping/>
  </p:clrMapOvr>
</p:sld>
</file>

<file path=ppt/theme/theme1.xml><?xml version="1.0" encoding="utf-8"?>
<a:theme xmlns:a="http://schemas.openxmlformats.org/drawingml/2006/main" name="SGF2013_PPT_Template_16x9-2003">
  <a:themeElements>
    <a:clrScheme name="SAS_2010_Template">
      <a:dk1>
        <a:srgbClr val="000000"/>
      </a:dk1>
      <a:lt1>
        <a:srgbClr val="FFFFFF"/>
      </a:lt1>
      <a:dk2>
        <a:srgbClr val="282828"/>
      </a:dk2>
      <a:lt2>
        <a:srgbClr val="808080"/>
      </a:lt2>
      <a:accent1>
        <a:srgbClr val="007DC3"/>
      </a:accent1>
      <a:accent2>
        <a:srgbClr val="00539B"/>
      </a:accent2>
      <a:accent3>
        <a:srgbClr val="003B76"/>
      </a:accent3>
      <a:accent4>
        <a:srgbClr val="97C0E6"/>
      </a:accent4>
      <a:accent5>
        <a:srgbClr val="B0B7BB"/>
      </a:accent5>
      <a:accent6>
        <a:srgbClr val="FF8817"/>
      </a:accent6>
      <a:hlink>
        <a:srgbClr val="007DC3"/>
      </a:hlink>
      <a:folHlink>
        <a:srgbClr val="BCBCBC"/>
      </a:folHlink>
    </a:clrScheme>
    <a:fontScheme name="SAS_Presentation_Template_External_Audiences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17000"/>
          </a:spcAft>
          <a:buClr>
            <a:schemeClr val="tx1"/>
          </a:buClr>
          <a:buSzTx/>
          <a:buFont typeface="Wingdings" pitchFamily="2" charset="2"/>
          <a:buNone/>
          <a:tabLst/>
          <a:defRPr kumimoji="0" sz="1400" b="0" i="0" u="none" strike="noStrike" cap="none" normalizeH="0" baseline="0" smtClean="0">
            <a:ln>
              <a:noFill/>
            </a:ln>
            <a:solidFill>
              <a:srgbClr val="29292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1700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rgbClr val="29292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GF2013_PPT_Template_16x9 1">
        <a:dk1>
          <a:srgbClr val="000000"/>
        </a:dk1>
        <a:lt1>
          <a:srgbClr val="FFFFFF"/>
        </a:lt1>
        <a:dk2>
          <a:srgbClr val="282828"/>
        </a:dk2>
        <a:lt2>
          <a:srgbClr val="808080"/>
        </a:lt2>
        <a:accent1>
          <a:srgbClr val="007DC3"/>
        </a:accent1>
        <a:accent2>
          <a:srgbClr val="00539B"/>
        </a:accent2>
        <a:accent3>
          <a:srgbClr val="FFFFFF"/>
        </a:accent3>
        <a:accent4>
          <a:srgbClr val="000000"/>
        </a:accent4>
        <a:accent5>
          <a:srgbClr val="AABFDE"/>
        </a:accent5>
        <a:accent6>
          <a:srgbClr val="004A8C"/>
        </a:accent6>
        <a:hlink>
          <a:srgbClr val="007DC3"/>
        </a:hlink>
        <a:folHlink>
          <a:srgbClr val="BCBCB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LongProperties xmlns="http://schemas.microsoft.com/office/2006/metadata/longProperties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27859d8f-6750-407e-aa47-fba89d8acaed">Final</Status>
    <Description0 xmlns="27859d8f-6750-407e-aa47-fba89d8acaed">Standard template for external-facing presentations.</Description0>
    <Office_x0020_Version xmlns="27859d8f-6750-407e-aa47-fba89d8acaed">2007</Office_x0020_Version>
    <Owner xmlns="27859d8f-6750-407e-aa47-fba89d8acaed">D. A. Dickey </Owner>
    <Template_x0020_Type xmlns="27859d8f-6750-407e-aa47-fba89d8acaed">Standard</Template_x0020_Type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7754B365008844B6F0D46EBB76DF44" ma:contentTypeVersion="6" ma:contentTypeDescription="Create a new document." ma:contentTypeScope="" ma:versionID="1ceb07d708c2a36d747ce8d58edbefc8">
  <xsd:schema xmlns:xsd="http://www.w3.org/2001/XMLSchema" xmlns:p="http://schemas.microsoft.com/office/2006/metadata/properties" xmlns:ns2="27859d8f-6750-407e-aa47-fba89d8acaed" targetNamespace="http://schemas.microsoft.com/office/2006/metadata/properties" ma:root="true" ma:fieldsID="8bfe92c42150e48c4fe0e18cc86ed716" ns2:_="">
    <xsd:import namespace="27859d8f-6750-407e-aa47-fba89d8acaed"/>
    <xsd:element name="properties">
      <xsd:complexType>
        <xsd:sequence>
          <xsd:element name="documentManagement">
            <xsd:complexType>
              <xsd:all>
                <xsd:element ref="ns2:Owner" minOccurs="0"/>
                <xsd:element ref="ns2:Description0" minOccurs="0"/>
                <xsd:element ref="ns2:Status" minOccurs="0"/>
                <xsd:element ref="ns2:Template_x0020_Type" minOccurs="0"/>
                <xsd:element ref="ns2:Office_x0020_Version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27859d8f-6750-407e-aa47-fba89d8acaed" elementFormDefault="qualified">
    <xsd:import namespace="http://schemas.microsoft.com/office/2006/documentManagement/types"/>
    <xsd:element name="Owner" ma:index="8" nillable="true" ma:displayName="Owner" ma:internalName="Owner">
      <xsd:simpleType>
        <xsd:restriction base="dms:Text">
          <xsd:maxLength value="255"/>
        </xsd:restriction>
      </xsd:simpleType>
    </xsd:element>
    <xsd:element name="Description0" ma:index="9" nillable="true" ma:displayName="Description" ma:internalName="Description0">
      <xsd:simpleType>
        <xsd:restriction base="dms:Note"/>
      </xsd:simpleType>
    </xsd:element>
    <xsd:element name="Status" ma:index="10" nillable="true" ma:displayName="Status" ma:default="Rough" ma:format="Dropdown" ma:internalName="Status">
      <xsd:simpleType>
        <xsd:restriction base="dms:Choice">
          <xsd:enumeration value="Rough"/>
          <xsd:enumeration value="Draft"/>
          <xsd:enumeration value="In Review"/>
          <xsd:enumeration value="Final"/>
        </xsd:restriction>
      </xsd:simpleType>
    </xsd:element>
    <xsd:element name="Template_x0020_Type" ma:index="11" nillable="true" ma:displayName="Template Type" ma:default="Standard" ma:format="Dropdown" ma:internalName="Template_x0020_Type">
      <xsd:simpleType>
        <xsd:restriction base="dms:Choice">
          <xsd:enumeration value="Standard"/>
          <xsd:enumeration value="Optional"/>
          <xsd:enumeration value="Other"/>
        </xsd:restriction>
      </xsd:simpleType>
    </xsd:element>
    <xsd:element name="Office_x0020_Version" ma:index="12" nillable="true" ma:displayName="Office Version" ma:format="Dropdown" ma:internalName="Office_x0020_Version">
      <xsd:simpleType>
        <xsd:restriction base="dms:Choice">
          <xsd:enumeration value="2007"/>
          <xsd:enumeration value="2003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60C0EC8D-DC2D-412B-BF2D-F0742B6EC6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6F3235-54B9-4132-8885-D260F97975D4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71E58B42-DDBD-4E47-9904-921CCDDB145D}">
  <ds:schemaRefs>
    <ds:schemaRef ds:uri="http://schemas.microsoft.com/office/2006/documentManagement/types"/>
    <ds:schemaRef ds:uri="http://purl.org/dc/terms/"/>
    <ds:schemaRef ds:uri="27859d8f-6750-407e-aa47-fba89d8acaed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3F39159A-E9E3-483C-BD48-868A43A5CD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859d8f-6750-407e-aa47-fba89d8acaed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SGF2013_PPT_Template_16x9-2003</Template>
  <TotalTime>16590</TotalTime>
  <Words>5782</Words>
  <Application>Microsoft Office PowerPoint</Application>
  <PresentationFormat>Custom</PresentationFormat>
  <Paragraphs>1204</Paragraphs>
  <Slides>92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13" baseType="lpstr">
      <vt:lpstr>Arial Unicode MS</vt:lpstr>
      <vt:lpstr>ＭＳ Ｐゴシック</vt:lpstr>
      <vt:lpstr>Angsana New</vt:lpstr>
      <vt:lpstr>Arial</vt:lpstr>
      <vt:lpstr>Arial Narrow</vt:lpstr>
      <vt:lpstr>Calibri</vt:lpstr>
      <vt:lpstr>Courier</vt:lpstr>
      <vt:lpstr>Courier New</vt:lpstr>
      <vt:lpstr>Edwardian Script ITC</vt:lpstr>
      <vt:lpstr>Kunstler Script</vt:lpstr>
      <vt:lpstr>SAS Monospace</vt:lpstr>
      <vt:lpstr>Symbol</vt:lpstr>
      <vt:lpstr>Times New Roman</vt:lpstr>
      <vt:lpstr>Wingdings</vt:lpstr>
      <vt:lpstr>SGF2013_PPT_Template_16x9-2003</vt:lpstr>
      <vt:lpstr>Default Design</vt:lpstr>
      <vt:lpstr>1_Default Design</vt:lpstr>
      <vt:lpstr>2_Default Design</vt:lpstr>
      <vt:lpstr>Office Theme</vt:lpstr>
      <vt:lpstr>3_Default Design</vt:lpstr>
      <vt:lpstr>Equation</vt:lpstr>
      <vt:lpstr>An Overview of Data Mining</vt:lpstr>
      <vt:lpstr>PowerPoint Presentation</vt:lpstr>
      <vt:lpstr> Decision Trees</vt:lpstr>
      <vt:lpstr>Recursive Splitting </vt:lpstr>
      <vt:lpstr>Some Actual Data</vt:lpstr>
      <vt:lpstr>PowerPoint Presentation</vt:lpstr>
      <vt:lpstr>How to make splits? </vt:lpstr>
      <vt:lpstr>How to make splits? </vt:lpstr>
      <vt:lpstr>How to make splits? </vt:lpstr>
      <vt:lpstr>Validation </vt:lpstr>
      <vt:lpstr>Pruning </vt:lpstr>
      <vt:lpstr>Goals</vt:lpstr>
      <vt:lpstr>Assessment for:</vt:lpstr>
      <vt:lpstr>Accounting for Costs</vt:lpstr>
      <vt:lpstr>Including Probabilities</vt:lpstr>
      <vt:lpstr>Regression Trees</vt:lpstr>
      <vt:lpstr>Regression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Regression</vt:lpstr>
      <vt:lpstr>Example: Seat Fabric Ignition </vt:lpstr>
      <vt:lpstr>PowerPoint Presentation</vt:lpstr>
      <vt:lpstr>PowerPoint Presentation</vt:lpstr>
      <vt:lpstr>PowerPoint Presentation</vt:lpstr>
      <vt:lpstr>Example: Shuttle Missions</vt:lpstr>
      <vt:lpstr>PowerPoint Presentation</vt:lpstr>
      <vt:lpstr>Neural Networks</vt:lpstr>
      <vt:lpstr>PowerPoint Presentation</vt:lpstr>
      <vt:lpstr>PowerPoint Presentation</vt:lpstr>
      <vt:lpstr>PowerPoint Presentation</vt:lpstr>
      <vt:lpstr>PowerPoint Presentation</vt:lpstr>
      <vt:lpstr>Handling Neural Net Complexity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NCSU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Dickey</dc:title>
  <dc:creator>dickey</dc:creator>
  <cp:lastModifiedBy>David Dickey</cp:lastModifiedBy>
  <cp:revision>518</cp:revision>
  <dcterms:created xsi:type="dcterms:W3CDTF">2013-04-03T18:54:17Z</dcterms:created>
  <dcterms:modified xsi:type="dcterms:W3CDTF">2024-09-18T00:39:28Z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PSDescription">
    <vt:lpwstr>Standard template for internal-facing presentations.</vt:lpwstr>
  </property>
  <property fmtid="{D5CDD505-2E9C-101B-9397-08002B2CF9AE}" pid="3" name="TemplateType">
    <vt:lpwstr>Standard</vt:lpwstr>
  </property>
  <property fmtid="{D5CDD505-2E9C-101B-9397-08002B2CF9AE}" pid="4" name="Order">
    <vt:r8>600</vt:r8>
  </property>
  <property fmtid="{D5CDD505-2E9C-101B-9397-08002B2CF9AE}" pid="5" name="ContentTypeId">
    <vt:lpwstr>0x010100D07754B365008844B6F0D46EBB76DF44</vt:lpwstr>
  </property>
  <property fmtid="{D5CDD505-2E9C-101B-9397-08002B2CF9AE}" pid="6" name="Status">
    <vt:lpwstr>Final</vt:lpwstr>
  </property>
  <property fmtid="{D5CDD505-2E9C-101B-9397-08002B2CF9AE}" pid="7" name="Description0">
    <vt:lpwstr>Standard template for external-facing presentations.</vt:lpwstr>
  </property>
  <property fmtid="{D5CDD505-2E9C-101B-9397-08002B2CF9AE}" pid="8" name="Owner">
    <vt:lpwstr/>
  </property>
  <property fmtid="{D5CDD505-2E9C-101B-9397-08002B2CF9AE}" pid="9" name="Template Type">
    <vt:lpwstr>Standard</vt:lpwstr>
  </property>
  <property fmtid="{D5CDD505-2E9C-101B-9397-08002B2CF9AE}" pid="10" name="Office Version">
    <vt:lpwstr>2007</vt:lpwstr>
  </property>
</Properties>
</file>